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5143500" cx="9144000"/>
  <p:notesSz cx="6858000" cy="9144000"/>
  <p:embeddedFontLst>
    <p:embeddedFont>
      <p:font typeface="Metrophobic"/>
      <p:regular r:id="rId75"/>
    </p:embeddedFont>
    <p:embeddedFont>
      <p:font typeface="Helvetica Neue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B0997427-B098-4B85-948C-13E56A2A6E0B}">
  <a:tblStyle styleId="{B0997427-B098-4B85-948C-13E56A2A6E0B}" styleName="Table_0"/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Metrophobic-regular.fntdata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HelveticaNeue-bold.fntdata"/><Relationship Id="rId32" Type="http://schemas.openxmlformats.org/officeDocument/2006/relationships/slide" Target="slides/slide27.xml"/><Relationship Id="rId76" Type="http://schemas.openxmlformats.org/officeDocument/2006/relationships/font" Target="fonts/HelveticaNeue-regular.fntdata"/><Relationship Id="rId35" Type="http://schemas.openxmlformats.org/officeDocument/2006/relationships/slide" Target="slides/slide30.xml"/><Relationship Id="rId79" Type="http://schemas.openxmlformats.org/officeDocument/2006/relationships/font" Target="fonts/HelveticaNeue-boldItalic.fntdata"/><Relationship Id="rId34" Type="http://schemas.openxmlformats.org/officeDocument/2006/relationships/slide" Target="slides/slide29.xml"/><Relationship Id="rId78" Type="http://schemas.openxmlformats.org/officeDocument/2006/relationships/font" Target="fonts/HelveticaNeue-italic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Process behaviors not opaque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We basically want to create a </a:t>
            </a:r>
            <a:r>
              <a:rPr lang="en" sz="1800">
                <a:solidFill>
                  <a:schemeClr val="dk1"/>
                </a:solidFill>
              </a:rPr>
              <a:t>Side Channels which Exploit Hardware Vulnerabilities Inherent to Modern Cloud Computing Systems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1" marL="914400">
              <a:lnSpc>
                <a:spcPct val="115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Helvetica Neue"/>
              <a:buChar char="-"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Vulnerabilities shared by each hardware unit</a:t>
            </a:r>
          </a:p>
          <a:p>
            <a:pPr indent="-298450" lvl="1" marL="914400">
              <a:lnSpc>
                <a:spcPct val="115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Helvetica Neue"/>
              <a:buChar char="-"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Attack model applied to each</a:t>
            </a:r>
          </a:p>
          <a:p>
            <a:pPr indent="-298450" lvl="1" marL="914400">
              <a:lnSpc>
                <a:spcPct val="115000"/>
              </a:lnSpc>
              <a:spcBef>
                <a:spcPts val="0"/>
              </a:spcBef>
              <a:buClr>
                <a:schemeClr val="accent2"/>
              </a:buClr>
              <a:buSzPct val="100000"/>
              <a:buFont typeface="Helvetica Neue"/>
              <a:buChar char="-"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Differences with creating side channels across each unit 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Mentioned power , fault attacks earlier, don’t apply to cloud.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69850" lvl="0" marL="457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Attack model applied to each</a:t>
            </a:r>
          </a:p>
          <a:p>
            <a:pPr indent="-298450" lvl="1" marL="9144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Char char="-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Differences with creating side channels across each unit  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Mentioned power , fault attacks earlier, don’t apply to cloud.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Helvetica Neue"/>
              <a:buChar char="-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Differences with creating side channels across each unit 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The cache (and any shared memory model) is the easiest to attack and most common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Explain thesis</a:t>
            </a:r>
          </a:p>
          <a:p>
            <a:pPr lv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We chose to target the processor as the hardware medium. Why?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400">
                <a:solidFill>
                  <a:schemeClr val="dk2"/>
                </a:solidFill>
              </a:rPr>
              <a:t>Dynamic querying/ forcing method  </a:t>
            </a:r>
          </a:p>
          <a:p>
            <a:pPr indent="-317500" lvl="0" marL="4572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400">
                <a:solidFill>
                  <a:schemeClr val="dk2"/>
                </a:solidFill>
              </a:rPr>
              <a:t>Application: cloud computing</a:t>
            </a:r>
          </a:p>
          <a:p>
            <a:pPr indent="-317500" lvl="0" marL="4572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</a:pPr>
            <a:r>
              <a:rPr lang="en" sz="1400">
                <a:solidFill>
                  <a:schemeClr val="dk2"/>
                </a:solidFill>
              </a:rPr>
              <a:t>Mitigation techniques: Information and time frames</a:t>
            </a:r>
          </a:p>
          <a:p>
            <a: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⇒ Demonstration of a novel Out of Order Execution side channel.</a:t>
            </a:r>
            <a:br>
              <a:rPr lang="en" sz="1400">
                <a:solidFill>
                  <a:schemeClr val="dk2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-"/>
            </a:pPr>
            <a:r>
              <a:rPr lang="en" sz="1800">
                <a:solidFill>
                  <a:schemeClr val="dk2"/>
                </a:solidFill>
              </a:rPr>
              <a:t>OoOE Execution MultiCored (MultiExecution Processors) Computers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Time frame dependant 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Windows 7 with noise processes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Windows 7 with noise processes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Research area for us at ToB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6" name="Shape 5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Averages matter</a:t>
            </a:r>
            <a:br>
              <a:rPr lang="en"/>
            </a:b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Combine these primitives in different ways…...3 slides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rgbClr val="BFBFBF"/>
              </a:buClr>
              <a:buFont typeface="Arial"/>
              <a:buChar char="•"/>
              <a:defRPr/>
            </a:lvl1pPr>
            <a:lvl2pPr indent="-107950" lvl="1" marL="742950" rtl="0" algn="l">
              <a:spcBef>
                <a:spcPts val="560"/>
              </a:spcBef>
              <a:buClr>
                <a:srgbClr val="BFBFBF"/>
              </a:buClr>
              <a:buFont typeface="Arial"/>
              <a:buChar char="–"/>
              <a:defRPr/>
            </a:lvl2pPr>
            <a:lvl3pPr indent="-76200" lvl="2" marL="1143000" rtl="0" algn="l">
              <a:spcBef>
                <a:spcPts val="480"/>
              </a:spcBef>
              <a:buClr>
                <a:srgbClr val="BFBFBF"/>
              </a:buClr>
              <a:buFont typeface="Arial"/>
              <a:buChar char="•"/>
              <a:defRPr/>
            </a:lvl3pPr>
            <a:lvl4pPr indent="-101600" lvl="3" marL="1600200" rtl="0" algn="l">
              <a:spcBef>
                <a:spcPts val="400"/>
              </a:spcBef>
              <a:buClr>
                <a:srgbClr val="BFBFBF"/>
              </a:buClr>
              <a:buFont typeface="Arial"/>
              <a:buChar char="–"/>
              <a:defRPr/>
            </a:lvl4pPr>
            <a:lvl5pPr indent="-101600" lvl="4" marL="2057400" rtl="0" algn="l">
              <a:spcBef>
                <a:spcPts val="400"/>
              </a:spcBef>
              <a:buClr>
                <a:srgbClr val="BFBFBF"/>
              </a:buClr>
              <a:buFont typeface="Arial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  <p:cxnSp>
        <p:nvCxnSpPr>
          <p:cNvPr id="56" name="Shape 56"/>
          <p:cNvCxnSpPr/>
          <p:nvPr/>
        </p:nvCxnSpPr>
        <p:spPr>
          <a:xfrm>
            <a:off x="304800" y="1143000"/>
            <a:ext cx="8534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0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eprint.iacr.org/2013/448.pdf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efuse.ca/flush-reload-side-channel.htm" TargetMode="External"/><Relationship Id="rId4" Type="http://schemas.openxmlformats.org/officeDocument/2006/relationships/hyperlink" Target="https://github.com/DanGe42/flush-reload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://digitool.rpi.edu:8881/R/R7PAMYCQ2MQ78Y35QTL9MX9V36AQQHM7URJ6STPX1EFDB56HUJ-01357?func=dbin-jump-full&amp;object_id=175977&amp;local_base=GEN01&amp;pds_handle=GUEST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sophia.re/SC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0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3.png"/><Relationship Id="rId4" Type="http://schemas.openxmlformats.org/officeDocument/2006/relationships/image" Target="../media/image25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7.gif"/><Relationship Id="rId4" Type="http://schemas.openxmlformats.org/officeDocument/2006/relationships/hyperlink" Target="mailto:sophia@trailofbits.com" TargetMode="External"/><Relationship Id="rId5" Type="http://schemas.openxmlformats.org/officeDocument/2006/relationships/hyperlink" Target="http://sophia.re/SC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www.usenix.org/system/files/conference/usenixsecurity14/sec14-paper-yarom.pdf" TargetMode="External"/><Relationship Id="rId4" Type="http://schemas.openxmlformats.org/officeDocument/2006/relationships/hyperlink" Target="http://bartoszmilewski.com/2008/11/05/who-ordered-memory-fences-on-an-x86/" TargetMode="External"/><Relationship Id="rId9" Type="http://schemas.openxmlformats.org/officeDocument/2006/relationships/hyperlink" Target="http://preshing.com/20120710/memory-barriers-are-like-source-control-operations/" TargetMode="External"/><Relationship Id="rId5" Type="http://schemas.openxmlformats.org/officeDocument/2006/relationships/hyperlink" Target="http://preshing.com/20120913/acquire-and-release-semantics/" TargetMode="External"/><Relationship Id="rId6" Type="http://schemas.openxmlformats.org/officeDocument/2006/relationships/hyperlink" Target="http://www.intel.com/Assets/en_US/PDF/manual/253668.pdf" TargetMode="External"/><Relationship Id="rId7" Type="http://schemas.openxmlformats.org/officeDocument/2006/relationships/hyperlink" Target="http://preshing.com/20120930/weak-vs-strong-memory-models/" TargetMode="External"/><Relationship Id="rId8" Type="http://schemas.openxmlformats.org/officeDocument/2006/relationships/hyperlink" Target="http://en.wikipedia.org/wiki/Memory_barrier#An_illustrative_example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4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8.gif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ighbors-Over-the-Fence.jpg"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86" y="-438418"/>
            <a:ext cx="7990674" cy="586794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type="ctrTitle"/>
          </p:nvPr>
        </p:nvSpPr>
        <p:spPr>
          <a:xfrm>
            <a:off x="368575" y="500400"/>
            <a:ext cx="8520600" cy="10002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Bad Neighbor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0" y="3672325"/>
            <a:ext cx="9144000" cy="5322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/>
              <a:t>Hardware Side Channels in Virtualized Environments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Types of side channel attacks: Scenario 1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75"/>
            <a:ext cx="8520600" cy="14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100">
                <a:solidFill>
                  <a:srgbClr val="000000"/>
                </a:solidFill>
              </a:rPr>
              <a:t>Receiver (</a:t>
            </a:r>
            <a:r>
              <a:rPr lang="en" sz="2100">
                <a:solidFill>
                  <a:schemeClr val="dk1"/>
                </a:solidFill>
              </a:rPr>
              <a:t>Eavesdropper)</a:t>
            </a:r>
            <a:r>
              <a:rPr lang="en" sz="2100">
                <a:solidFill>
                  <a:srgbClr val="000000"/>
                </a:solidFill>
              </a:rPr>
              <a:t>: 											Record information from the shared environment.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100">
                <a:solidFill>
                  <a:srgbClr val="000000"/>
                </a:solidFill>
              </a:rPr>
              <a:t>Transmitter: Unaware target. Operating as normal.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311700" y="2775050"/>
            <a:ext cx="45492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Applications include:</a:t>
            </a:r>
          </a:p>
          <a:p>
            <a:pPr indent="387350"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- crypto key theft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	- process monitoring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	- environment  keying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	- broadcast signal</a:t>
            </a:r>
            <a:br>
              <a:rPr lang="en" sz="1800">
                <a:solidFill>
                  <a:schemeClr val="dk1"/>
                </a:solidFill>
              </a:rPr>
            </a:b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152475"/>
            <a:ext cx="8252400" cy="140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100">
                <a:solidFill>
                  <a:srgbClr val="000000"/>
                </a:solidFill>
              </a:rPr>
              <a:t>Receiver (</a:t>
            </a:r>
            <a:r>
              <a:rPr lang="en" sz="2100">
                <a:solidFill>
                  <a:schemeClr val="dk1"/>
                </a:solidFill>
              </a:rPr>
              <a:t>Unaware)</a:t>
            </a:r>
            <a:r>
              <a:rPr lang="en" sz="2100">
                <a:solidFill>
                  <a:srgbClr val="000000"/>
                </a:solidFill>
              </a:rPr>
              <a:t>: 												Non-existent. All other processes on system do not intentionally record artifacts. 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311700" y="3403300"/>
            <a:ext cx="4549200" cy="19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Applications include:</a:t>
            </a:r>
          </a:p>
          <a:p>
            <a:pPr indent="457200"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- DoS attack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	- Proof of co-residency</a:t>
            </a:r>
            <a:br>
              <a:rPr lang="en" sz="1800">
                <a:solidFill>
                  <a:schemeClr val="dk1"/>
                </a:solidFill>
              </a:rPr>
            </a:br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Types of side channel attacks: Scenario 2</a:t>
            </a:r>
          </a:p>
        </p:txBody>
      </p:sp>
      <p:pic>
        <p:nvPicPr>
          <p:cNvPr descr="Stingy-Religious-Kids.jpg"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2519" y="2358825"/>
            <a:ext cx="3131199" cy="24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311700" y="1894150"/>
            <a:ext cx="5494200" cy="11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Transmitter (Aware): Intentionally sends artifacts into the shared environment.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Types of side channel attacks: Scenario 3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152475"/>
            <a:ext cx="8252400" cy="213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100">
                <a:solidFill>
                  <a:srgbClr val="000000"/>
                </a:solidFill>
              </a:rPr>
              <a:t>Receiver: 														Records system artifacts and translates into a meaningful message. </a:t>
            </a:r>
          </a:p>
          <a:p>
            <a:pPr lvl="0">
              <a:spcBef>
                <a:spcPts val="0"/>
              </a:spcBef>
              <a:buNone/>
            </a:pPr>
            <a:r>
              <a:rPr lang="en" sz="2100">
                <a:solidFill>
                  <a:srgbClr val="000000"/>
                </a:solidFill>
              </a:rPr>
              <a:t>Transmitter: 												Intentionally sends artifacts into the shared environment.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</p:txBody>
      </p:sp>
      <p:sp>
        <p:nvSpPr>
          <p:cNvPr id="155" name="Shape 155"/>
          <p:cNvSpPr txBox="1"/>
          <p:nvPr/>
        </p:nvSpPr>
        <p:spPr>
          <a:xfrm>
            <a:off x="355975" y="3343700"/>
            <a:ext cx="81318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Caveats: All processes to have both and agree on time, pre-arrange message translation.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Types of side channel attacks: Scenario 3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145337"/>
            <a:ext cx="8520600" cy="1042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Applications Include: Communication channel.</a:t>
            </a:r>
          </a:p>
        </p:txBody>
      </p:sp>
      <p:grpSp>
        <p:nvGrpSpPr>
          <p:cNvPr id="162" name="Shape 162"/>
          <p:cNvGrpSpPr/>
          <p:nvPr/>
        </p:nvGrpSpPr>
        <p:grpSpPr>
          <a:xfrm>
            <a:off x="1803287" y="2315463"/>
            <a:ext cx="5994633" cy="2567045"/>
            <a:chOff x="1803287" y="2315463"/>
            <a:chExt cx="5994633" cy="2567045"/>
          </a:xfrm>
        </p:grpSpPr>
        <p:sp>
          <p:nvSpPr>
            <p:cNvPr id="163" name="Shape 163"/>
            <p:cNvSpPr/>
            <p:nvPr/>
          </p:nvSpPr>
          <p:spPr>
            <a:xfrm>
              <a:off x="1803287" y="4124262"/>
              <a:ext cx="4212300" cy="678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 sz="2400">
                  <a:latin typeface="Metrophobic"/>
                  <a:ea typeface="Metrophobic"/>
                  <a:cs typeface="Metrophobic"/>
                  <a:sym typeface="Metrophobic"/>
                </a:rPr>
                <a:t>Communication Medium</a:t>
              </a:r>
            </a:p>
          </p:txBody>
        </p:sp>
        <p:sp>
          <p:nvSpPr>
            <p:cNvPr id="164" name="Shape 164"/>
            <p:cNvSpPr/>
            <p:nvPr/>
          </p:nvSpPr>
          <p:spPr>
            <a:xfrm>
              <a:off x="1803287" y="2315463"/>
              <a:ext cx="4212300" cy="1202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60BD24"/>
                </a:solidFill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1987937" y="2453411"/>
              <a:ext cx="696900" cy="518700"/>
            </a:xfrm>
            <a:prstGeom prst="rect">
              <a:avLst/>
            </a:prstGeom>
            <a:noFill/>
            <a:ln cap="flat" cmpd="sng" w="1905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latin typeface="Metrophobic"/>
                  <a:ea typeface="Metrophobic"/>
                  <a:cs typeface="Metrophobic"/>
                  <a:sym typeface="Metrophobic"/>
                </a:rPr>
                <a:t>VM1</a:t>
              </a:r>
            </a:p>
          </p:txBody>
        </p:sp>
        <p:sp>
          <p:nvSpPr>
            <p:cNvPr id="166" name="Shape 166"/>
            <p:cNvSpPr/>
            <p:nvPr/>
          </p:nvSpPr>
          <p:spPr>
            <a:xfrm>
              <a:off x="2357478" y="2972021"/>
              <a:ext cx="327300" cy="291900"/>
            </a:xfrm>
            <a:prstGeom prst="rect">
              <a:avLst/>
            </a:prstGeom>
            <a:solidFill>
              <a:srgbClr val="60BD24"/>
            </a:solidFill>
            <a:ln cap="flat" cmpd="sng" w="1905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latin typeface="Metrophobic"/>
                  <a:ea typeface="Metrophobic"/>
                  <a:cs typeface="Metrophobic"/>
                  <a:sym typeface="Metrophobic"/>
                </a:rPr>
                <a:t>R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1987937" y="2972021"/>
              <a:ext cx="327300" cy="291900"/>
            </a:xfrm>
            <a:prstGeom prst="rect">
              <a:avLst/>
            </a:prstGeom>
            <a:solidFill>
              <a:srgbClr val="60BD24"/>
            </a:solidFill>
            <a:ln cap="flat" cmpd="sng" w="1905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latin typeface="Metrophobic"/>
                  <a:ea typeface="Metrophobic"/>
                  <a:cs typeface="Metrophobic"/>
                  <a:sym typeface="Metrophobic"/>
                </a:rPr>
                <a:t>T</a:t>
              </a:r>
            </a:p>
          </p:txBody>
        </p:sp>
        <p:sp>
          <p:nvSpPr>
            <p:cNvPr id="168" name="Shape 168"/>
            <p:cNvSpPr/>
            <p:nvPr/>
          </p:nvSpPr>
          <p:spPr>
            <a:xfrm>
              <a:off x="3260060" y="2972021"/>
              <a:ext cx="327300" cy="291900"/>
            </a:xfrm>
            <a:prstGeom prst="rect">
              <a:avLst/>
            </a:prstGeom>
            <a:solidFill>
              <a:srgbClr val="60BD24"/>
            </a:solidFill>
            <a:ln cap="flat" cmpd="sng" w="1905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latin typeface="Metrophobic"/>
                  <a:ea typeface="Metrophobic"/>
                  <a:cs typeface="Metrophobic"/>
                  <a:sym typeface="Metrophobic"/>
                </a:rPr>
                <a:t>R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2890518" y="2972021"/>
              <a:ext cx="327300" cy="291900"/>
            </a:xfrm>
            <a:prstGeom prst="rect">
              <a:avLst/>
            </a:prstGeom>
            <a:solidFill>
              <a:srgbClr val="60BD24"/>
            </a:solidFill>
            <a:ln cap="flat" cmpd="sng" w="1905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latin typeface="Metrophobic"/>
                  <a:ea typeface="Metrophobic"/>
                  <a:cs typeface="Metrophobic"/>
                  <a:sym typeface="Metrophobic"/>
                </a:rPr>
                <a:t>T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2890518" y="2453411"/>
              <a:ext cx="696900" cy="518700"/>
            </a:xfrm>
            <a:prstGeom prst="rect">
              <a:avLst/>
            </a:prstGeom>
            <a:noFill/>
            <a:ln cap="flat" cmpd="sng" w="1905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latin typeface="Metrophobic"/>
                  <a:ea typeface="Metrophobic"/>
                  <a:cs typeface="Metrophobic"/>
                  <a:sym typeface="Metrophobic"/>
                </a:rPr>
                <a:t>VM2</a:t>
              </a:r>
            </a:p>
          </p:txBody>
        </p:sp>
        <p:sp>
          <p:nvSpPr>
            <p:cNvPr id="171" name="Shape 171"/>
            <p:cNvSpPr/>
            <p:nvPr/>
          </p:nvSpPr>
          <p:spPr>
            <a:xfrm>
              <a:off x="3793100" y="2453411"/>
              <a:ext cx="696900" cy="5187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latin typeface="Metrophobic"/>
                  <a:ea typeface="Metrophobic"/>
                  <a:cs typeface="Metrophobic"/>
                  <a:sym typeface="Metrophobic"/>
                </a:rPr>
                <a:t>Client</a:t>
              </a:r>
            </a:p>
          </p:txBody>
        </p:sp>
        <p:sp>
          <p:nvSpPr>
            <p:cNvPr id="172" name="Shape 172"/>
            <p:cNvSpPr/>
            <p:nvPr/>
          </p:nvSpPr>
          <p:spPr>
            <a:xfrm>
              <a:off x="4695682" y="2453411"/>
              <a:ext cx="1135200" cy="518700"/>
            </a:xfrm>
            <a:prstGeom prst="rect">
              <a:avLst/>
            </a:prstGeom>
            <a:solidFill>
              <a:srgbClr val="000000"/>
            </a:solidFill>
            <a:ln cap="flat" cmpd="sng" w="19050">
              <a:solidFill>
                <a:srgbClr val="1F497D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">
                  <a:solidFill>
                    <a:srgbClr val="FFFFFF"/>
                  </a:solidFill>
                  <a:latin typeface="Metrophobic"/>
                  <a:ea typeface="Metrophobic"/>
                  <a:cs typeface="Metrophobic"/>
                  <a:sym typeface="Metrophobic"/>
                </a:rPr>
                <a:t>Master VM</a:t>
              </a:r>
            </a:p>
          </p:txBody>
        </p:sp>
        <p:grpSp>
          <p:nvGrpSpPr>
            <p:cNvPr id="173" name="Shape 173"/>
            <p:cNvGrpSpPr/>
            <p:nvPr/>
          </p:nvGrpSpPr>
          <p:grpSpPr>
            <a:xfrm>
              <a:off x="4695571" y="2972075"/>
              <a:ext cx="1135325" cy="291934"/>
              <a:chOff x="5304712" y="2218975"/>
              <a:chExt cx="649500" cy="260400"/>
            </a:xfrm>
          </p:grpSpPr>
          <p:sp>
            <p:nvSpPr>
              <p:cNvPr id="174" name="Shape 174"/>
              <p:cNvSpPr/>
              <p:nvPr/>
            </p:nvSpPr>
            <p:spPr>
              <a:xfrm>
                <a:off x="5304712" y="2218975"/>
                <a:ext cx="305100" cy="260400"/>
              </a:xfrm>
              <a:prstGeom prst="rect">
                <a:avLst/>
              </a:prstGeom>
              <a:solidFill>
                <a:srgbClr val="60BD24"/>
              </a:solidFill>
              <a:ln cap="flat" cmpd="sng" w="19050">
                <a:solidFill>
                  <a:srgbClr val="1F497D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>
                    <a:latin typeface="Metrophobic"/>
                    <a:ea typeface="Metrophobic"/>
                    <a:cs typeface="Metrophobic"/>
                    <a:sym typeface="Metrophobic"/>
                  </a:rPr>
                  <a:t>T</a:t>
                </a:r>
              </a:p>
            </p:txBody>
          </p:sp>
          <p:sp>
            <p:nvSpPr>
              <p:cNvPr id="175" name="Shape 175"/>
              <p:cNvSpPr/>
              <p:nvPr/>
            </p:nvSpPr>
            <p:spPr>
              <a:xfrm>
                <a:off x="5649112" y="2218975"/>
                <a:ext cx="305100" cy="260400"/>
              </a:xfrm>
              <a:prstGeom prst="rect">
                <a:avLst/>
              </a:prstGeom>
              <a:solidFill>
                <a:srgbClr val="60BD24"/>
              </a:solidFill>
              <a:ln cap="flat" cmpd="sng" w="19050">
                <a:solidFill>
                  <a:srgbClr val="1F497D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>
                    <a:latin typeface="Metrophobic"/>
                    <a:ea typeface="Metrophobic"/>
                    <a:cs typeface="Metrophobic"/>
                    <a:sym typeface="Metrophobic"/>
                  </a:rPr>
                  <a:t>R</a:t>
                </a:r>
              </a:p>
            </p:txBody>
          </p:sp>
        </p:grpSp>
        <p:cxnSp>
          <p:nvCxnSpPr>
            <p:cNvPr id="176" name="Shape 176"/>
            <p:cNvCxnSpPr>
              <a:stCxn id="174" idx="2"/>
            </p:cNvCxnSpPr>
            <p:nvPr/>
          </p:nvCxnSpPr>
          <p:spPr>
            <a:xfrm flipH="1">
              <a:off x="4469329" y="3264010"/>
              <a:ext cx="492900" cy="8606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77" name="Shape 177"/>
            <p:cNvCxnSpPr>
              <a:endCxn id="166" idx="2"/>
            </p:cNvCxnSpPr>
            <p:nvPr/>
          </p:nvCxnSpPr>
          <p:spPr>
            <a:xfrm flipH="1" rot="5400000">
              <a:off x="2306478" y="3478571"/>
              <a:ext cx="871500" cy="4422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rgbClr val="000000"/>
              </a:solidFill>
              <a:prstDash val="dash"/>
              <a:round/>
              <a:headEnd len="lg" w="lg" type="none"/>
              <a:tailEnd len="lg" w="lg" type="triangle"/>
            </a:ln>
          </p:spPr>
        </p:cxnSp>
        <p:cxnSp>
          <p:nvCxnSpPr>
            <p:cNvPr id="178" name="Shape 178"/>
            <p:cNvCxnSpPr>
              <a:stCxn id="163" idx="0"/>
              <a:endCxn id="168" idx="2"/>
            </p:cNvCxnSpPr>
            <p:nvPr/>
          </p:nvCxnSpPr>
          <p:spPr>
            <a:xfrm flipH="1" rot="5400000">
              <a:off x="3236387" y="3451212"/>
              <a:ext cx="860400" cy="485700"/>
            </a:xfrm>
            <a:prstGeom prst="curvedConnector3">
              <a:avLst>
                <a:gd fmla="val 49997" name="adj1"/>
              </a:avLst>
            </a:prstGeom>
            <a:noFill/>
            <a:ln cap="flat" cmpd="sng" w="28575">
              <a:solidFill>
                <a:srgbClr val="000000"/>
              </a:solidFill>
              <a:prstDash val="dash"/>
              <a:round/>
              <a:headEnd len="lg" w="lg" type="none"/>
              <a:tailEnd len="lg" w="lg" type="triangle"/>
            </a:ln>
          </p:spPr>
        </p:cxnSp>
        <p:cxnSp>
          <p:nvCxnSpPr>
            <p:cNvPr id="179" name="Shape 179"/>
            <p:cNvCxnSpPr>
              <a:endCxn id="175" idx="2"/>
            </p:cNvCxnSpPr>
            <p:nvPr/>
          </p:nvCxnSpPr>
          <p:spPr>
            <a:xfrm flipH="1" rot="10800000">
              <a:off x="4501640" y="3264010"/>
              <a:ext cx="1062600" cy="839400"/>
            </a:xfrm>
            <a:prstGeom prst="curvedConnector2">
              <a:avLst/>
            </a:prstGeom>
            <a:noFill/>
            <a:ln cap="flat" cmpd="sng" w="28575">
              <a:solidFill>
                <a:srgbClr val="000000"/>
              </a:solidFill>
              <a:prstDash val="dash"/>
              <a:round/>
              <a:headEnd len="lg" w="lg" type="none"/>
              <a:tailEnd len="lg" w="lg" type="triangle"/>
            </a:ln>
          </p:spPr>
        </p:cxnSp>
        <p:sp>
          <p:nvSpPr>
            <p:cNvPr id="180" name="Shape 180"/>
            <p:cNvSpPr txBox="1"/>
            <p:nvPr/>
          </p:nvSpPr>
          <p:spPr>
            <a:xfrm>
              <a:off x="6151220" y="2315475"/>
              <a:ext cx="1646700" cy="44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 sz="1800">
                  <a:latin typeface="Metrophobic"/>
                  <a:ea typeface="Metrophobic"/>
                  <a:cs typeface="Metrophobic"/>
                  <a:sym typeface="Metrophobic"/>
                </a:rPr>
                <a:t>Virtual Allocations </a:t>
              </a:r>
            </a:p>
          </p:txBody>
        </p:sp>
        <p:sp>
          <p:nvSpPr>
            <p:cNvPr id="181" name="Shape 181"/>
            <p:cNvSpPr txBox="1"/>
            <p:nvPr/>
          </p:nvSpPr>
          <p:spPr>
            <a:xfrm>
              <a:off x="6151220" y="4044308"/>
              <a:ext cx="1646700" cy="83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l">
                <a:spcBef>
                  <a:spcPts val="0"/>
                </a:spcBef>
                <a:buNone/>
              </a:pPr>
              <a:r>
                <a:rPr lang="en" sz="1800">
                  <a:latin typeface="Metrophobic"/>
                  <a:ea typeface="Metrophobic"/>
                  <a:cs typeface="Metrophobic"/>
                  <a:sym typeface="Metrophobic"/>
                </a:rPr>
                <a:t>Shared Hardware</a:t>
              </a:r>
            </a:p>
          </p:txBody>
        </p:sp>
        <p:cxnSp>
          <p:nvCxnSpPr>
            <p:cNvPr id="182" name="Shape 182"/>
            <p:cNvCxnSpPr>
              <a:stCxn id="169" idx="2"/>
              <a:endCxn id="163" idx="0"/>
            </p:cNvCxnSpPr>
            <p:nvPr/>
          </p:nvCxnSpPr>
          <p:spPr>
            <a:xfrm>
              <a:off x="3054168" y="3263921"/>
              <a:ext cx="855300" cy="8604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183" name="Shape 183"/>
            <p:cNvCxnSpPr>
              <a:stCxn id="167" idx="2"/>
            </p:cNvCxnSpPr>
            <p:nvPr/>
          </p:nvCxnSpPr>
          <p:spPr>
            <a:xfrm>
              <a:off x="2151587" y="3263921"/>
              <a:ext cx="843600" cy="8823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Side channel attacks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b="1" lang="en">
                <a:solidFill>
                  <a:srgbClr val="000000"/>
                </a:solidFill>
              </a:rPr>
              <a:t>Side channel mediums: Hardware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Vulnerabilities in the cloud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Demo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Defenses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The future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3791700" y="3727575"/>
            <a:ext cx="1796100" cy="534000"/>
          </a:xfrm>
          <a:prstGeom prst="rect">
            <a:avLst/>
          </a:prstGeom>
          <a:solidFill>
            <a:srgbClr val="60BD24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>
            <p:ph type="title"/>
          </p:nvPr>
        </p:nvSpPr>
        <p:spPr>
          <a:xfrm>
            <a:off x="311700" y="292625"/>
            <a:ext cx="87414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Communication Between Processes </a:t>
            </a:r>
            <a:br>
              <a:rPr lang="en"/>
            </a:br>
            <a:r>
              <a:rPr lang="en"/>
              <a:t>Using Hardware</a:t>
            </a:r>
            <a:br>
              <a:rPr lang="en"/>
            </a:br>
          </a:p>
        </p:txBody>
      </p:sp>
      <p:cxnSp>
        <p:nvCxnSpPr>
          <p:cNvPr id="196" name="Shape 196"/>
          <p:cNvCxnSpPr>
            <a:stCxn id="197" idx="2"/>
            <a:endCxn id="198" idx="0"/>
          </p:cNvCxnSpPr>
          <p:nvPr/>
        </p:nvCxnSpPr>
        <p:spPr>
          <a:xfrm>
            <a:off x="3194397" y="2953722"/>
            <a:ext cx="1495499" cy="773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99" name="Shape 199"/>
          <p:cNvCxnSpPr>
            <a:stCxn id="198" idx="0"/>
            <a:endCxn id="200" idx="2"/>
          </p:cNvCxnSpPr>
          <p:nvPr/>
        </p:nvCxnSpPr>
        <p:spPr>
          <a:xfrm flipH="1" rot="10800000">
            <a:off x="4689825" y="2946025"/>
            <a:ext cx="1559700" cy="781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1" name="Shape 201"/>
          <p:cNvCxnSpPr>
            <a:stCxn id="194" idx="1"/>
            <a:endCxn id="197" idx="2"/>
          </p:cNvCxnSpPr>
          <p:nvPr/>
        </p:nvCxnSpPr>
        <p:spPr>
          <a:xfrm rot="10800000">
            <a:off x="3194400" y="2953575"/>
            <a:ext cx="597300" cy="1041000"/>
          </a:xfrm>
          <a:prstGeom prst="curvedConnector2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lg" w="lg" type="none"/>
            <a:tailEnd len="lg" w="lg" type="stealth"/>
          </a:ln>
        </p:spPr>
      </p:cxnSp>
      <p:cxnSp>
        <p:nvCxnSpPr>
          <p:cNvPr id="202" name="Shape 202"/>
          <p:cNvCxnSpPr>
            <a:stCxn id="194" idx="3"/>
            <a:endCxn id="200" idx="2"/>
          </p:cNvCxnSpPr>
          <p:nvPr/>
        </p:nvCxnSpPr>
        <p:spPr>
          <a:xfrm flipH="1" rot="10800000">
            <a:off x="5587800" y="2946075"/>
            <a:ext cx="661500" cy="1048500"/>
          </a:xfrm>
          <a:prstGeom prst="curvedConnector2">
            <a:avLst/>
          </a:prstGeom>
          <a:noFill/>
          <a:ln cap="flat" cmpd="sng" w="28575">
            <a:solidFill>
              <a:srgbClr val="000000"/>
            </a:solidFill>
            <a:prstDash val="dash"/>
            <a:round/>
            <a:headEnd len="lg" w="lg" type="stealth"/>
            <a:tailEnd len="lg" w="lg" type="none"/>
          </a:ln>
        </p:spPr>
      </p:cxnSp>
      <p:sp>
        <p:nvSpPr>
          <p:cNvPr id="198" name="Shape 198"/>
          <p:cNvSpPr txBox="1"/>
          <p:nvPr/>
        </p:nvSpPr>
        <p:spPr>
          <a:xfrm>
            <a:off x="3791775" y="3727525"/>
            <a:ext cx="1796100" cy="5340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Hardware</a:t>
            </a:r>
          </a:p>
        </p:txBody>
      </p:sp>
      <p:grpSp>
        <p:nvGrpSpPr>
          <p:cNvPr id="203" name="Shape 203"/>
          <p:cNvGrpSpPr/>
          <p:nvPr/>
        </p:nvGrpSpPr>
        <p:grpSpPr>
          <a:xfrm>
            <a:off x="2157475" y="1913075"/>
            <a:ext cx="5128869" cy="1040647"/>
            <a:chOff x="1618048" y="2440775"/>
            <a:chExt cx="5250685" cy="1302600"/>
          </a:xfrm>
        </p:grpSpPr>
        <p:sp>
          <p:nvSpPr>
            <p:cNvPr id="197" name="Shape 197"/>
            <p:cNvSpPr txBox="1"/>
            <p:nvPr/>
          </p:nvSpPr>
          <p:spPr>
            <a:xfrm>
              <a:off x="1618048" y="2440775"/>
              <a:ext cx="2123100" cy="1302600"/>
            </a:xfrm>
            <a:prstGeom prst="rect">
              <a:avLst/>
            </a:prstGeom>
            <a:solidFill>
              <a:srgbClr val="60BD24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</a:rPr>
                <a:t>Malicious Transmitter</a:t>
              </a:r>
            </a:p>
          </p:txBody>
        </p:sp>
        <p:sp>
          <p:nvSpPr>
            <p:cNvPr id="200" name="Shape 200"/>
            <p:cNvSpPr txBox="1"/>
            <p:nvPr/>
          </p:nvSpPr>
          <p:spPr>
            <a:xfrm>
              <a:off x="4745633" y="2450584"/>
              <a:ext cx="2123099" cy="1283100"/>
            </a:xfrm>
            <a:prstGeom prst="rect">
              <a:avLst/>
            </a:prstGeom>
            <a:solidFill>
              <a:srgbClr val="60BD24"/>
            </a:solidFill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0"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FFFFFF"/>
                  </a:solidFill>
                </a:rPr>
                <a:t>Malicious Receiver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Available Hardware 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Shared environment on computers, accessible from software processes. Hardware resources shared between processes.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- Processors (CPU/ GPU)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	- Cache Tiers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	- System Buses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	- Main Memory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	- Hard Disk Drive</a:t>
            </a:r>
            <a:br>
              <a:rPr lang="en">
                <a:solidFill>
                  <a:srgbClr val="000000"/>
                </a:solidFill>
              </a:rPr>
            </a:b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Hardware side channels compared to other types 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311700" y="1152475"/>
            <a:ext cx="8206800" cy="119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Sender (Transmitter) process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Affect the state of the shared hardware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Must be observable/ recordable from other processes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Repeatable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311700" y="2750575"/>
            <a:ext cx="4422900" cy="119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Receiver process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Record the state of the shared hardware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Must observe without affecting the transmitted state.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descr="vita_hardware_hack_josh_axey.jpg"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325" y="2543746"/>
            <a:ext cx="4139200" cy="233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Side Channel attacks over Hardware</a:t>
            </a: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311700" y="1152475"/>
            <a:ext cx="8520600" cy="43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Primitives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4" name="Shape 224"/>
          <p:cNvSpPr txBox="1"/>
          <p:nvPr/>
        </p:nvSpPr>
        <p:spPr>
          <a:xfrm>
            <a:off x="409425" y="1717350"/>
            <a:ext cx="65283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Char char="-"/>
            </a:pPr>
            <a:r>
              <a:rPr lang="en" sz="1800">
                <a:solidFill>
                  <a:schemeClr val="dk1"/>
                </a:solidFill>
              </a:rPr>
              <a:t>Processes share hardware resources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409425" y="2041475"/>
            <a:ext cx="69375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Char char="-"/>
            </a:pPr>
            <a:r>
              <a:rPr lang="en" sz="1800">
                <a:solidFill>
                  <a:schemeClr val="dk1"/>
                </a:solidFill>
              </a:rPr>
              <a:t>Dynamic translation based on need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 txBox="1"/>
          <p:nvPr/>
        </p:nvSpPr>
        <p:spPr>
          <a:xfrm>
            <a:off x="426575" y="2394050"/>
            <a:ext cx="6448500" cy="14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Char char="-"/>
            </a:pPr>
            <a:r>
              <a:rPr lang="en" sz="1800">
                <a:solidFill>
                  <a:schemeClr val="dk1"/>
                </a:solidFill>
              </a:rPr>
              <a:t>Allocation causes contention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849600" y="1550525"/>
            <a:ext cx="7444800" cy="103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000000"/>
                </a:solidFill>
              </a:rPr>
              <a:t>Physical co-location leads to side channel vulnerabilities.</a:t>
            </a:r>
          </a:p>
        </p:txBody>
      </p:sp>
      <p:pic>
        <p:nvPicPr>
          <p:cNvPr descr="tumblr_mfluc4QVEx1r9uzkco1_500.png"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71662"/>
            <a:ext cx="4762500" cy="3171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Shape 233"/>
          <p:cNvGrpSpPr/>
          <p:nvPr/>
        </p:nvGrpSpPr>
        <p:grpSpPr>
          <a:xfrm>
            <a:off x="1864599" y="2726800"/>
            <a:ext cx="1339200" cy="1204200"/>
            <a:chOff x="2175274" y="3826675"/>
            <a:chExt cx="1339200" cy="1204200"/>
          </a:xfrm>
        </p:grpSpPr>
        <p:sp>
          <p:nvSpPr>
            <p:cNvPr id="234" name="Shape 234"/>
            <p:cNvSpPr/>
            <p:nvPr/>
          </p:nvSpPr>
          <p:spPr>
            <a:xfrm rot="1721832">
              <a:off x="2291332" y="4045405"/>
              <a:ext cx="1107083" cy="766738"/>
            </a:xfrm>
            <a:prstGeom prst="cloudCallout">
              <a:avLst>
                <a:gd fmla="val -20833" name="adj1"/>
                <a:gd fmla="val 62500" name="adj2"/>
              </a:avLst>
            </a:prstGeom>
            <a:noFill/>
            <a:ln cap="flat" cmpd="sng" w="76200">
              <a:solidFill>
                <a:srgbClr val="00B0F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BFBFBF"/>
                </a:solidFill>
              </a:endParaRPr>
            </a:p>
          </p:txBody>
        </p:sp>
        <p:sp>
          <p:nvSpPr>
            <p:cNvPr id="235" name="Shape 235"/>
            <p:cNvSpPr txBox="1"/>
            <p:nvPr/>
          </p:nvSpPr>
          <p:spPr>
            <a:xfrm>
              <a:off x="2542475" y="4198125"/>
              <a:ext cx="9720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">
                  <a:solidFill>
                    <a:srgbClr val="60BD24"/>
                  </a:solidFill>
                </a:rPr>
                <a:t>wat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Who I am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b="1" lang="en">
                <a:solidFill>
                  <a:srgbClr val="000000"/>
                </a:solidFill>
              </a:rPr>
              <a:t>Sophia D’Antoine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b="1" lang="en">
                <a:solidFill>
                  <a:srgbClr val="000000"/>
                </a:solidFill>
              </a:rPr>
              <a:t>Security Researcher at Trail of Bits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b="1" lang="en">
                <a:solidFill>
                  <a:srgbClr val="000000"/>
                </a:solidFill>
              </a:rPr>
              <a:t>Masters in Computer Science from RPI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b="1" lang="en" sz="1800">
                <a:solidFill>
                  <a:srgbClr val="000000"/>
                </a:solidFill>
              </a:rPr>
              <a:t>Thesis on Hardware Side Channels</a:t>
            </a:r>
          </a:p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b="1" lang="en">
                <a:solidFill>
                  <a:srgbClr val="000000"/>
                </a:solidFill>
              </a:rPr>
              <a:t>I play CTF </a:t>
            </a:r>
          </a:p>
        </p:txBody>
      </p:sp>
      <p:pic>
        <p:nvPicPr>
          <p:cNvPr descr="empirehacking_poster_final.png"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Cloud</a:t>
            </a:r>
          </a:p>
        </p:txBody>
      </p:sp>
      <p:pic>
        <p:nvPicPr>
          <p:cNvPr descr="screen-shot-2015-03-19-at-10-49-30-am.png" id="241" name="Shape 241"/>
          <p:cNvPicPr preferRelativeResize="0"/>
          <p:nvPr/>
        </p:nvPicPr>
        <p:blipFill rotWithShape="1">
          <a:blip r:embed="rId3">
            <a:alphaModFix/>
          </a:blip>
          <a:srcRect b="0" l="0" r="0" t="8045"/>
          <a:stretch/>
        </p:blipFill>
        <p:spPr>
          <a:xfrm>
            <a:off x="1118925" y="1326225"/>
            <a:ext cx="6906150" cy="345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Side channel attacks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Side channel mediums: Hardware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b="1" lang="en">
                <a:solidFill>
                  <a:schemeClr val="dk1"/>
                </a:solidFill>
              </a:rPr>
              <a:t>Vulnerabilities in the cloud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Demo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Defenses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The future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Cloud Computing (IaaS) </a:t>
            </a:r>
          </a:p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311700" y="1152475"/>
            <a:ext cx="41124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Perfect environment for hardware based side channels: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Virtual instances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Hypervisor schedules resources between all processors on a server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Dynamic allocation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Reduces cost</a:t>
            </a:r>
          </a:p>
        </p:txBody>
      </p:sp>
      <p:pic>
        <p:nvPicPr>
          <p:cNvPr descr="virtualization_flow_lg.jpg" id="254" name="Shape 254"/>
          <p:cNvPicPr preferRelativeResize="0"/>
          <p:nvPr/>
        </p:nvPicPr>
        <p:blipFill rotWithShape="1">
          <a:blip r:embed="rId3">
            <a:alphaModFix/>
          </a:blip>
          <a:srcRect b="0" l="33190" r="0" t="0"/>
          <a:stretch/>
        </p:blipFill>
        <p:spPr>
          <a:xfrm>
            <a:off x="4617450" y="1106975"/>
            <a:ext cx="3987475" cy="37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Vulnerable Scenarios in the Cloud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311700" y="1152475"/>
            <a:ext cx="38964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Sensitive data stored remotely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Vulnerable host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Untrusted host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  <a:buChar char="-"/>
            </a:pPr>
            <a:r>
              <a:rPr b="1" lang="en">
                <a:solidFill>
                  <a:srgbClr val="000000"/>
                </a:solidFill>
              </a:rPr>
              <a:t>Co-located with a foreign VM</a:t>
            </a:r>
          </a:p>
        </p:txBody>
      </p:sp>
      <p:pic>
        <p:nvPicPr>
          <p:cNvPr descr="co-location.png"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300" y="1056720"/>
            <a:ext cx="4610099" cy="3607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Neighbor virtual machines</a:t>
            </a:r>
          </a:p>
        </p:txBody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Sharing hardware allocations.</a:t>
            </a:r>
          </a:p>
        </p:txBody>
      </p:sp>
      <p:grpSp>
        <p:nvGrpSpPr>
          <p:cNvPr id="268" name="Shape 268"/>
          <p:cNvGrpSpPr/>
          <p:nvPr/>
        </p:nvGrpSpPr>
        <p:grpSpPr>
          <a:xfrm>
            <a:off x="2189825" y="1480237"/>
            <a:ext cx="4764350" cy="3505962"/>
            <a:chOff x="4027125" y="2116737"/>
            <a:chExt cx="4764350" cy="3505962"/>
          </a:xfrm>
        </p:grpSpPr>
        <p:pic>
          <p:nvPicPr>
            <p:cNvPr descr="Screen Shot 2015-03-30 at 11.59.08 PM.png" id="269" name="Shape 269"/>
            <p:cNvPicPr preferRelativeResize="0"/>
            <p:nvPr/>
          </p:nvPicPr>
          <p:blipFill rotWithShape="1">
            <a:blip r:embed="rId3">
              <a:alphaModFix/>
            </a:blip>
            <a:srcRect b="1777" l="893" r="922" t="0"/>
            <a:stretch/>
          </p:blipFill>
          <p:spPr>
            <a:xfrm>
              <a:off x="4027200" y="2116737"/>
              <a:ext cx="4764275" cy="349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Shape 270"/>
            <p:cNvSpPr/>
            <p:nvPr/>
          </p:nvSpPr>
          <p:spPr>
            <a:xfrm>
              <a:off x="4027125" y="2129800"/>
              <a:ext cx="4764300" cy="3492900"/>
            </a:xfrm>
            <a:prstGeom prst="rect">
              <a:avLst/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Hardware Side Channels in the Cloud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Cloud Computing Side Channel - Primitives</a:t>
            </a:r>
            <a:br>
              <a:rPr lang="en"/>
            </a:b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1F497D"/>
                </a:solidFill>
              </a:rPr>
              <a:t>Medium</a:t>
            </a:r>
            <a:r>
              <a:rPr lang="en">
                <a:solidFill>
                  <a:srgbClr val="000000"/>
                </a:solidFill>
              </a:rPr>
              <a:t>: Shared artifact from a </a:t>
            </a:r>
            <a:r>
              <a:rPr lang="en">
                <a:solidFill>
                  <a:schemeClr val="dk1"/>
                </a:solidFill>
              </a:rPr>
              <a:t>hardware unit</a:t>
            </a:r>
            <a:br>
              <a:rPr lang="en">
                <a:solidFill>
                  <a:srgbClr val="000000"/>
                </a:solidFill>
              </a:rPr>
            </a:br>
            <a:r>
              <a:rPr b="1" lang="en">
                <a:solidFill>
                  <a:srgbClr val="1F497D"/>
                </a:solidFill>
              </a:rPr>
              <a:t>Cross VM:</a:t>
            </a:r>
            <a:r>
              <a:rPr lang="en">
                <a:solidFill>
                  <a:srgbClr val="000000"/>
                </a:solidFill>
              </a:rPr>
              <a:t> Virtual machine or process</a:t>
            </a:r>
            <a:br>
              <a:rPr lang="en">
                <a:solidFill>
                  <a:srgbClr val="000000"/>
                </a:solidFill>
              </a:rPr>
            </a:br>
            <a:r>
              <a:rPr b="1" lang="en">
                <a:solidFill>
                  <a:srgbClr val="1F497D"/>
                </a:solidFill>
              </a:rPr>
              <a:t>Method: </a:t>
            </a:r>
            <a:r>
              <a:rPr lang="en">
                <a:solidFill>
                  <a:srgbClr val="000000"/>
                </a:solidFill>
              </a:rPr>
              <a:t>Information gained through recordable changes in the system</a:t>
            </a:r>
            <a:br>
              <a:rPr lang="en">
                <a:solidFill>
                  <a:srgbClr val="000000"/>
                </a:solidFill>
              </a:rPr>
            </a:br>
            <a:r>
              <a:rPr b="1" lang="en">
                <a:solidFill>
                  <a:srgbClr val="1F497D"/>
                </a:solidFill>
              </a:rPr>
              <a:t>Vulnerability:</a:t>
            </a:r>
            <a:r>
              <a:rPr lang="en">
                <a:solidFill>
                  <a:srgbClr val="000000"/>
                </a:solidFill>
              </a:rPr>
              <a:t> Translation between physical and virtual, dynamic!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311698" y="2686696"/>
            <a:ext cx="1452006" cy="1380051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VM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86975" y="3260450"/>
            <a:ext cx="711900" cy="7194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88" name="Shape 288"/>
          <p:cNvSpPr/>
          <p:nvPr/>
        </p:nvSpPr>
        <p:spPr>
          <a:xfrm>
            <a:off x="1763705" y="2686696"/>
            <a:ext cx="1452006" cy="1380051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1F497D"/>
                </a:solidFill>
              </a:rPr>
              <a:t>VM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1F497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1F497D"/>
              </a:solidFill>
            </a:endParaRPr>
          </a:p>
        </p:txBody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311700" y="1152475"/>
            <a:ext cx="8520600" cy="122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Shared hardware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Dynamically allocated hardware resources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Co-Location with adversarial VMs, infected VMs, or Processes ( requires SMT )</a:t>
            </a:r>
            <a:br>
              <a:rPr lang="en">
                <a:solidFill>
                  <a:srgbClr val="000000"/>
                </a:solidFill>
              </a:rPr>
            </a:br>
          </a:p>
        </p:txBody>
      </p:sp>
      <p:sp>
        <p:nvSpPr>
          <p:cNvPr id="290" name="Shape 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Cloud Computing Side Channel</a:t>
            </a:r>
          </a:p>
        </p:txBody>
      </p:sp>
      <p:sp>
        <p:nvSpPr>
          <p:cNvPr id="291" name="Shape 291"/>
          <p:cNvSpPr/>
          <p:nvPr/>
        </p:nvSpPr>
        <p:spPr>
          <a:xfrm>
            <a:off x="6524000" y="2671400"/>
            <a:ext cx="2143500" cy="1897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VM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/>
          </a:p>
        </p:txBody>
      </p:sp>
      <p:sp>
        <p:nvSpPr>
          <p:cNvPr id="292" name="Shape 292"/>
          <p:cNvSpPr/>
          <p:nvPr/>
        </p:nvSpPr>
        <p:spPr>
          <a:xfrm>
            <a:off x="2338100" y="3260450"/>
            <a:ext cx="711900" cy="719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1F497D"/>
                </a:solidFill>
              </a:rPr>
              <a:t>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1F497D"/>
              </a:solidFill>
            </a:endParaRPr>
          </a:p>
        </p:txBody>
      </p:sp>
      <p:sp>
        <p:nvSpPr>
          <p:cNvPr id="293" name="Shape 293"/>
          <p:cNvSpPr/>
          <p:nvPr/>
        </p:nvSpPr>
        <p:spPr>
          <a:xfrm>
            <a:off x="311700" y="4066750"/>
            <a:ext cx="2904000" cy="502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1F497D"/>
                </a:solidFill>
              </a:rPr>
              <a:t>H</a:t>
            </a:r>
          </a:p>
        </p:txBody>
      </p:sp>
      <p:sp>
        <p:nvSpPr>
          <p:cNvPr id="294" name="Shape 294"/>
          <p:cNvSpPr/>
          <p:nvPr/>
        </p:nvSpPr>
        <p:spPr>
          <a:xfrm>
            <a:off x="3435898" y="2686696"/>
            <a:ext cx="1452000" cy="13800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1F497D"/>
                </a:solidFill>
              </a:rPr>
              <a:t>VM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1F497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1F497D"/>
              </a:solidFill>
            </a:endParaRPr>
          </a:p>
        </p:txBody>
      </p:sp>
      <p:sp>
        <p:nvSpPr>
          <p:cNvPr id="295" name="Shape 295"/>
          <p:cNvSpPr/>
          <p:nvPr/>
        </p:nvSpPr>
        <p:spPr>
          <a:xfrm>
            <a:off x="4011175" y="3260450"/>
            <a:ext cx="711900" cy="7194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96" name="Shape 296"/>
          <p:cNvSpPr/>
          <p:nvPr/>
        </p:nvSpPr>
        <p:spPr>
          <a:xfrm>
            <a:off x="4887905" y="2686696"/>
            <a:ext cx="1452000" cy="13800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1F497D"/>
                </a:solidFill>
              </a:rPr>
              <a:t>VM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1F497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1F497D"/>
              </a:solidFill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5462300" y="3260450"/>
            <a:ext cx="711900" cy="719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1F497D"/>
                </a:solidFill>
              </a:rPr>
              <a:t>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1F497D"/>
              </a:solidFill>
            </a:endParaRPr>
          </a:p>
        </p:txBody>
      </p:sp>
      <p:sp>
        <p:nvSpPr>
          <p:cNvPr id="298" name="Shape 298"/>
          <p:cNvSpPr/>
          <p:nvPr/>
        </p:nvSpPr>
        <p:spPr>
          <a:xfrm>
            <a:off x="3435900" y="4066750"/>
            <a:ext cx="2904000" cy="502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1F497D"/>
                </a:solidFill>
              </a:rPr>
              <a:t>H</a:t>
            </a:r>
          </a:p>
        </p:txBody>
      </p:sp>
      <p:sp>
        <p:nvSpPr>
          <p:cNvPr id="299" name="Shape 299"/>
          <p:cNvSpPr/>
          <p:nvPr/>
        </p:nvSpPr>
        <p:spPr>
          <a:xfrm>
            <a:off x="7815050" y="3489050"/>
            <a:ext cx="711900" cy="719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1F497D"/>
                </a:solidFill>
              </a:rPr>
              <a:t>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1F497D"/>
              </a:solidFill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6721525" y="3489050"/>
            <a:ext cx="711900" cy="7194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Build Your Own Side Channel: Hardware</a:t>
            </a: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1F497D"/>
                </a:solidFill>
              </a:rPr>
              <a:t>Choose Medium</a:t>
            </a:r>
            <a:r>
              <a:rPr lang="en">
                <a:solidFill>
                  <a:schemeClr val="dk1"/>
                </a:solidFill>
              </a:rPr>
              <a:t>: Measure shared hardware unit’s changes over time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Cache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Processor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System Bus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Main Memory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HDD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uild_Home.jpg"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1174" y="1953174"/>
            <a:ext cx="4308975" cy="27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Build Your Own Side Channel: Measurement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1F497D"/>
                </a:solidFill>
              </a:rPr>
              <a:t>Choose Vulnerability</a:t>
            </a:r>
            <a:r>
              <a:rPr lang="en">
                <a:solidFill>
                  <a:schemeClr val="dk1"/>
                </a:solidFill>
              </a:rPr>
              <a:t>: Measure artifact of shared resource. 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Timing attacks (usually best choice)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Cache misses, stored value farther away in memory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Value Errors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Computation returns unexpected result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Resource contention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Locking the memory bus  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Other measurements recordable from inside a process, in a VM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Overview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b="1" lang="en">
                <a:solidFill>
                  <a:srgbClr val="000000"/>
                </a:solidFill>
              </a:rPr>
              <a:t>Side channel attacks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Side channel mediums: Hardware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Vulnerabilities in the cloud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Demo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Defenses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The future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Build Your Own Side Channel: Attack Model</a:t>
            </a:r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1F497D"/>
                </a:solidFill>
              </a:rPr>
              <a:t>Choose S/R Model</a:t>
            </a:r>
            <a:r>
              <a:rPr lang="en">
                <a:solidFill>
                  <a:schemeClr val="dk1"/>
                </a:solidFill>
              </a:rPr>
              <a:t>: What processes are involved in creating the channel depend on intended use cases.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>
                <a:solidFill>
                  <a:schemeClr val="dk1"/>
                </a:solidFill>
              </a:rPr>
              <a:t>Scenario 1: Transmit only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Application: DoS Attack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Sender only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Scenario 2: Record Measurements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Application: Crypto key theft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Receiver only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Scenario 3: Bi-way Channel 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Application: Communication channel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Sender and Receiver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Some channels are easier than others….</a:t>
            </a:r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1F497D"/>
                </a:solidFill>
              </a:rPr>
              <a:t>Case Study 1:</a:t>
            </a:r>
            <a:r>
              <a:rPr lang="en">
                <a:solidFill>
                  <a:srgbClr val="000000"/>
                </a:solidFill>
              </a:rPr>
              <a:t> Locking the memory bus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Pro: efficient, no noise, good bandwidth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Con: highly noticeable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1F497D"/>
                </a:solidFill>
              </a:rPr>
              <a:t>Case Study 2: </a:t>
            </a:r>
            <a:r>
              <a:rPr lang="en">
                <a:solidFill>
                  <a:srgbClr val="000000"/>
                </a:solidFill>
              </a:rPr>
              <a:t>Everyone loves Cache.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Pro: hardware medium is ‘static’ 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Con: most common, mitigations are quickly developed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Some channels are easier than others….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F497D"/>
                </a:solidFill>
                <a:highlight>
                  <a:srgbClr val="FFFFFF"/>
                </a:highlight>
              </a:rPr>
              <a:t>Technical Difficulties: 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</a:rPr>
              <a:t>Querying the specific hardware unit 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</a:rPr>
              <a:t>Difficulty/ reliability unique to each hardware unit 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</a:rPr>
              <a:t>Number of repeated measurements possible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</a:rPr>
              <a:t>Frequency of measurements allowed </a:t>
            </a:r>
            <a:br>
              <a:rPr lang="en">
                <a:solidFill>
                  <a:schemeClr val="accent2"/>
                </a:solidFill>
                <a:highlight>
                  <a:srgbClr val="FFFFFF"/>
                </a:highlight>
              </a:rPr>
            </a:b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br>
              <a:rPr lang="en"/>
            </a:b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Measurement methods for different hardware units</a:t>
            </a:r>
          </a:p>
        </p:txBody>
      </p:sp>
      <p:pic>
        <p:nvPicPr>
          <p:cNvPr descr="table01.jpg"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1436" y="1152475"/>
            <a:ext cx="7321123" cy="37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Measurement methods for different hardware units</a:t>
            </a:r>
          </a:p>
        </p:txBody>
      </p:sp>
      <p:graphicFrame>
        <p:nvGraphicFramePr>
          <p:cNvPr id="343" name="Shape 343"/>
          <p:cNvGraphicFramePr/>
          <p:nvPr/>
        </p:nvGraphicFramePr>
        <p:xfrm>
          <a:off x="590250" y="109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{B0997427-B098-4B85-948C-13E56A2A6E0B}</a:tableStyleId>
              </a:tblPr>
              <a:tblGrid>
                <a:gridCol w="1731200"/>
                <a:gridCol w="2311375"/>
                <a:gridCol w="1890275"/>
                <a:gridCol w="2030650"/>
              </a:tblGrid>
              <a:tr h="4004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Medium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Transmission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Reception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Constraints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756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L1 Cache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Prime Probe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Timing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Need to Share Processor Space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255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L2 Cache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Prime Probe/ Preemption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Timing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Caches Missing Causes Noise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089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Main Memory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SMT Paging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Measure Address Space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Peripheral Threads Create Noise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89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Memory Bus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Lock &amp; Unlock Memory Bus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Measure Access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Halts all Processes Requiring the Bus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589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CPU Functional Units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Resource Eviction &amp; Usage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Timing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mo' Threads, mo' Problems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339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Hard drive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Hard Disc Contention - Access Files Frantically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Timing 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Dependent on multiple readings of files</a:t>
                      </a: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Side channel attacks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Side channel mediums: Hardware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Vulnerabilities in the cloud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b="1" lang="en">
                <a:solidFill>
                  <a:schemeClr val="dk1"/>
                </a:solidFill>
              </a:rPr>
              <a:t>Demo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Review of discovery primitives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Defenses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The future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Example: Probing the Cache</a:t>
            </a:r>
          </a:p>
        </p:txBody>
      </p:sp>
      <p:pic>
        <p:nvPicPr>
          <p:cNvPr descr="attackvector.png"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724" y="1975262"/>
            <a:ext cx="5810575" cy="268727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443550" y="1125950"/>
            <a:ext cx="45948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A</a:t>
            </a:r>
            <a:r>
              <a:rPr lang="en" sz="1800"/>
              <a:t>pplied to a L1 cache side channel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 1: Side channel setup</a:t>
            </a:r>
          </a:p>
        </p:txBody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F497D"/>
                </a:solidFill>
              </a:rPr>
              <a:t>Medium: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Shared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L3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ache Tier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F497D"/>
                </a:solidFill>
                <a:highlight>
                  <a:srgbClr val="FFFFFF"/>
                </a:highlight>
              </a:rPr>
              <a:t>Vulnerability: </a:t>
            </a:r>
            <a:r>
              <a:rPr lang="en">
                <a:solidFill>
                  <a:schemeClr val="dk1"/>
                </a:solidFill>
              </a:rPr>
              <a:t>Timing attacks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1400">
                <a:solidFill>
                  <a:schemeClr val="dk1"/>
                </a:solidFill>
              </a:rPr>
              <a:t>Cache misses, stored value farther away in memory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800">
                <a:solidFill>
                  <a:srgbClr val="1F497D"/>
                </a:solidFill>
              </a:rPr>
              <a:t>Model:</a:t>
            </a:r>
            <a:r>
              <a:rPr b="1" lang="en">
                <a:solidFill>
                  <a:srgbClr val="1F497D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</a:rPr>
              <a:t>Scenario 2 Record Measurements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1400">
                <a:solidFill>
                  <a:schemeClr val="dk1"/>
                </a:solidFill>
              </a:rPr>
              <a:t>Application: Crypto key theft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1400">
                <a:solidFill>
                  <a:schemeClr val="dk1"/>
                </a:solidFill>
              </a:rPr>
              <a:t>Receiver only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F497D"/>
                </a:solidFill>
                <a:highlight>
                  <a:srgbClr val="FFFFFF"/>
                </a:highlight>
              </a:rPr>
              <a:t>General setup: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ross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processes.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Demo 1: Flush+Reload Attack [1]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1F497D"/>
                </a:solidFill>
              </a:rPr>
              <a:t>Receiver: </a:t>
            </a:r>
            <a:r>
              <a:rPr lang="en">
                <a:solidFill>
                  <a:schemeClr val="dk1"/>
                </a:solidFill>
              </a:rPr>
              <a:t>‘Attacking’ Process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1400">
                <a:solidFill>
                  <a:schemeClr val="dk1"/>
                </a:solidFill>
              </a:rPr>
              <a:t>forcing victim code out of the L3 Cache</a:t>
            </a:r>
          </a:p>
          <a:p>
            <a:pPr indent="-317500" lvl="0" marL="45720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1400">
                <a:solidFill>
                  <a:schemeClr val="dk1"/>
                </a:solidFill>
              </a:rPr>
              <a:t>measuring time it takes to access it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1F497D"/>
                </a:solidFill>
              </a:rPr>
              <a:t>Transmitter:</a:t>
            </a:r>
            <a:r>
              <a:rPr lang="en">
                <a:solidFill>
                  <a:schemeClr val="dk1"/>
                </a:solidFill>
              </a:rPr>
              <a:t> Victim process 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" sz="1400">
                <a:solidFill>
                  <a:schemeClr val="dk1"/>
                </a:solidFill>
              </a:rPr>
              <a:t>performing RSA encryption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1400">
                <a:solidFill>
                  <a:schemeClr val="dk1"/>
                </a:solidFill>
              </a:rPr>
              <a:t>uses target code between the flush and reload of adversary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1F497D"/>
                </a:solidFill>
              </a:rPr>
              <a:t>Requires: 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1400">
                <a:solidFill>
                  <a:schemeClr val="dk1"/>
                </a:solidFill>
              </a:rPr>
              <a:t>Timing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1400">
                <a:solidFill>
                  <a:schemeClr val="dk1"/>
                </a:solidFill>
              </a:rPr>
              <a:t>Knowledge of target code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solidFill>
                  <a:srgbClr val="000000"/>
                </a:solidFill>
              </a:rPr>
              <a:t>1. Yuval Yarom, Katrina Falkner. July 18, 2013. </a:t>
            </a:r>
            <a:r>
              <a:rPr lang="en" sz="1000" u="sng">
                <a:solidFill>
                  <a:srgbClr val="000000"/>
                </a:solidFill>
                <a:hlinkClick r:id="rId3"/>
              </a:rPr>
              <a:t>FLUSH+RELOAD: a High Resolution, Low Noise, L3 Cache Side-Channel Attack.</a:t>
            </a:r>
            <a:br>
              <a:rPr lang="en">
                <a:solidFill>
                  <a:srgbClr val="000000"/>
                </a:solidFill>
              </a:rPr>
            </a:b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 1: Measuring the L3 Cache Tier</a:t>
            </a:r>
          </a:p>
        </p:txBody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311700" y="1152475"/>
            <a:ext cx="8520600" cy="87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Sources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https://defuse.ca/flush-reload-side-channel.htm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https://github.com/DanGe42/flush-reload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are side channel attacks?</a:t>
            </a:r>
          </a:p>
        </p:txBody>
      </p:sp>
      <p:sp>
        <p:nvSpPr>
          <p:cNvPr id="82" name="Shape 82"/>
          <p:cNvSpPr txBox="1"/>
          <p:nvPr/>
        </p:nvSpPr>
        <p:spPr>
          <a:xfrm>
            <a:off x="386675" y="1296525"/>
            <a:ext cx="80181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100"/>
              <a:t>Attacks: </a:t>
            </a:r>
          </a:p>
          <a:p>
            <a:pPr lvl="0">
              <a:spcBef>
                <a:spcPts val="0"/>
              </a:spcBef>
              <a:buNone/>
            </a:pPr>
            <a:r>
              <a:rPr lang="en" sz="2100"/>
              <a:t>Leak information from or alter behavior of a system or process.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100"/>
          </a:p>
          <a:p>
            <a:pPr lvl="0">
              <a:spcBef>
                <a:spcPts val="0"/>
              </a:spcBef>
              <a:buNone/>
            </a:pPr>
            <a:r>
              <a:rPr lang="en" sz="2100"/>
              <a:t>Side channel:</a:t>
            </a:r>
          </a:p>
          <a:p>
            <a:pPr lvl="0">
              <a:spcBef>
                <a:spcPts val="0"/>
              </a:spcBef>
              <a:buNone/>
            </a:pPr>
            <a:r>
              <a:rPr lang="en" sz="2100"/>
              <a:t>Attack does not alter or introspect into the program itself.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 1: Results</a:t>
            </a:r>
          </a:p>
        </p:txBody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311700" y="1152475"/>
            <a:ext cx="8520600" cy="87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Successfully leaked the private key from the GnuPG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Leaked 96.7% bits of the secret key </a:t>
            </a:r>
            <a:br>
              <a:rPr lang="en">
                <a:solidFill>
                  <a:srgbClr val="000000"/>
                </a:solidFill>
              </a:rPr>
            </a:br>
            <a:br>
              <a:rPr lang="en">
                <a:solidFill>
                  <a:srgbClr val="000000"/>
                </a:solidFill>
              </a:rPr>
            </a:b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      </a:t>
            </a:r>
          </a:p>
        </p:txBody>
      </p:sp>
      <p:pic>
        <p:nvPicPr>
          <p:cNvPr descr="181d0ce9f4.png"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024" y="3013898"/>
            <a:ext cx="5594698" cy="150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 2: Side channel setup</a:t>
            </a:r>
          </a:p>
        </p:txBody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F497D"/>
                </a:solidFill>
              </a:rPr>
              <a:t>Medium: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CPU Pipeline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1F497D"/>
                </a:solidFill>
                <a:highlight>
                  <a:srgbClr val="FFFFFF"/>
                </a:highlight>
              </a:rPr>
              <a:t>Vulnerability: </a:t>
            </a:r>
            <a:r>
              <a:rPr lang="en">
                <a:solidFill>
                  <a:schemeClr val="dk1"/>
                </a:solidFill>
              </a:rPr>
              <a:t>Erroneous Values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1400">
                <a:solidFill>
                  <a:schemeClr val="dk1"/>
                </a:solidFill>
              </a:rPr>
              <a:t>SMT optimizations, different values possible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800">
                <a:solidFill>
                  <a:srgbClr val="1F497D"/>
                </a:solidFill>
              </a:rPr>
              <a:t>Model:</a:t>
            </a:r>
            <a:r>
              <a:rPr b="1" lang="en">
                <a:solidFill>
                  <a:srgbClr val="1F497D"/>
                </a:solidFill>
              </a:rPr>
              <a:t> </a:t>
            </a:r>
            <a:r>
              <a:rPr lang="en" sz="1800">
                <a:solidFill>
                  <a:schemeClr val="dk1"/>
                </a:solidFill>
              </a:rPr>
              <a:t>Scenario </a:t>
            </a:r>
            <a:r>
              <a:rPr lang="en">
                <a:solidFill>
                  <a:schemeClr val="dk1"/>
                </a:solidFill>
              </a:rPr>
              <a:t>3</a:t>
            </a:r>
            <a:r>
              <a:rPr lang="en" sz="1800">
                <a:solidFill>
                  <a:schemeClr val="dk1"/>
                </a:solidFill>
              </a:rPr>
              <a:t> 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1400">
                <a:solidFill>
                  <a:schemeClr val="dk1"/>
                </a:solidFill>
              </a:rPr>
              <a:t>Application: Communicate a signal.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1400">
                <a:solidFill>
                  <a:schemeClr val="dk1"/>
                </a:solidFill>
              </a:rPr>
              <a:t>Sender and receiver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F497D"/>
                </a:solidFill>
                <a:highlight>
                  <a:srgbClr val="FFFFFF"/>
                </a:highlight>
              </a:rPr>
              <a:t>General setup: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C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ross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VM.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311700" y="21976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1F497D"/>
                </a:solidFill>
              </a:rPr>
              <a:t>Out-of-Order-Execution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 2: Out-of-Order Execution Attack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1F497D"/>
                </a:solidFill>
              </a:rPr>
              <a:t>Receiver: </a:t>
            </a:r>
            <a:r>
              <a:rPr lang="en">
                <a:solidFill>
                  <a:schemeClr val="dk1"/>
                </a:solidFill>
              </a:rPr>
              <a:t>Measuring Process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1400">
                <a:solidFill>
                  <a:schemeClr val="dk1"/>
                </a:solidFill>
              </a:rPr>
              <a:t>Hardware medium must be measured dynamically unlike the cache.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1400">
                <a:solidFill>
                  <a:srgbClr val="000000"/>
                </a:solidFill>
              </a:rPr>
              <a:t>Instruction order, results from instruction sets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1F497D"/>
                </a:solidFill>
              </a:rPr>
              <a:t>Transmitter:</a:t>
            </a:r>
            <a:r>
              <a:rPr lang="en">
                <a:solidFill>
                  <a:schemeClr val="dk1"/>
                </a:solidFill>
              </a:rPr>
              <a:t> Sending process 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1400">
                <a:solidFill>
                  <a:schemeClr val="dk1"/>
                </a:solidFill>
              </a:rPr>
              <a:t>Force the pipeline state to optimize a certain way….. 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1400">
                <a:solidFill>
                  <a:schemeClr val="dk1"/>
                </a:solidFill>
              </a:rPr>
              <a:t>Or not optimize, memory fences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1F497D"/>
                </a:solidFill>
              </a:rPr>
              <a:t>Requires: 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1400">
                <a:solidFill>
                  <a:schemeClr val="dk1"/>
                </a:solidFill>
              </a:rPr>
              <a:t>Timing</a:t>
            </a:r>
          </a:p>
          <a:p>
            <a:pPr indent="-317500" lvl="0" marL="457200" rtl="0"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 sz="1400">
                <a:solidFill>
                  <a:schemeClr val="dk1"/>
                </a:solidFill>
              </a:rPr>
              <a:t>Pre-arranged encoding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000000"/>
                </a:solidFill>
              </a:rPr>
              <a:t>1. D’Antoine Sophia May 21, 2015.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Exploiting processor side channels to enable cross VM malicious code execution</a:t>
            </a:r>
            <a:br>
              <a:rPr lang="en">
                <a:solidFill>
                  <a:srgbClr val="000000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 2: Transmitting out-of-order-executions</a:t>
            </a:r>
          </a:p>
        </p:txBody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1F497D"/>
                </a:solidFill>
              </a:rPr>
              <a:t>Force Deterministic Memory Reordering: 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1400">
                <a:solidFill>
                  <a:srgbClr val="000000"/>
                </a:solidFill>
              </a:rPr>
              <a:t>Compile-time vs Runtime Reordering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1F497D"/>
                </a:solidFill>
              </a:rPr>
              <a:t>Runtime:</a:t>
            </a:r>
            <a:r>
              <a:rPr lang="en"/>
              <a:t> 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" sz="1400">
                <a:solidFill>
                  <a:srgbClr val="000000"/>
                </a:solidFill>
              </a:rPr>
              <a:t>Usually strong memory model: x86/64 (mostly sequentially consistent)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1400">
                <a:solidFill>
                  <a:srgbClr val="000000"/>
                </a:solidFill>
              </a:rPr>
              <a:t>Weaker models (data dependency re-ordering): arm, powerpc</a:t>
            </a:r>
          </a:p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1F497D"/>
                </a:solidFill>
              </a:rPr>
              <a:t>Barriers: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1400">
                <a:solidFill>
                  <a:srgbClr val="000000"/>
                </a:solidFill>
              </a:rPr>
              <a:t>4 types of run time reordering barriers </a:t>
            </a:r>
          </a:p>
        </p:txBody>
      </p:sp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475" y="3437650"/>
            <a:ext cx="5023563" cy="1705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 2: Transmitting out-of-order-executions</a:t>
            </a:r>
          </a:p>
        </p:txBody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Force Out of Order Execution: Memory fences</a:t>
            </a:r>
          </a:p>
          <a:p>
            <a:pPr lvl="0">
              <a:spcBef>
                <a:spcPts val="0"/>
              </a:spcBef>
              <a:buNone/>
            </a:pP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Mfence: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x86 instruction full memory barrier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prevents memory reordering of any kind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order of 100 cycles per operation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Lock-free programming on SMT multiprocessors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5183475" y="1767444"/>
            <a:ext cx="3438000" cy="14619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B0F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" sz="1800" u="none" cap="none" strike="noStrike">
                <a:latin typeface="Metrophobic"/>
                <a:ea typeface="Metrophobic"/>
                <a:cs typeface="Metrophobic"/>
                <a:sym typeface="Metrophobic"/>
              </a:rPr>
              <a:t>… mov dword ptr [_spin1], 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" sz="1800" u="none" cap="none" strike="noStrike">
                <a:latin typeface="Metrophobic"/>
                <a:ea typeface="Metrophobic"/>
                <a:cs typeface="Metrophobic"/>
                <a:sym typeface="Metrophobic"/>
              </a:rPr>
              <a:t>     …    mfence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 i="0" sz="1800" u="none" cap="none" strike="noStrike"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" sz="1800" u="none" cap="none" strike="noStrike">
                <a:latin typeface="Metrophobic"/>
                <a:ea typeface="Metrophobic"/>
                <a:cs typeface="Metrophobic"/>
                <a:sym typeface="Metrophobic"/>
              </a:rPr>
              <a:t>… mov dword ptr [_spin2], 0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i="0" lang="en" sz="1800" u="none" cap="none" strike="noStrike">
                <a:latin typeface="Metrophobic"/>
                <a:ea typeface="Metrophobic"/>
                <a:cs typeface="Metrophobic"/>
                <a:sym typeface="Metrophobic"/>
              </a:rPr>
              <a:t>     …    mfence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dade41d60.png"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60956"/>
            <a:ext cx="9144000" cy="1812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 2: Receiving out-of-order-executions</a:t>
            </a:r>
          </a:p>
        </p:txBody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age29.png"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37" y="1164249"/>
            <a:ext cx="8448326" cy="270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25709a68b.png"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0" cy="480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 2: Hardware Architectures</a:t>
            </a:r>
          </a:p>
        </p:txBody>
      </p:sp>
      <p:grpSp>
        <p:nvGrpSpPr>
          <p:cNvPr id="435" name="Shape 435"/>
          <p:cNvGrpSpPr/>
          <p:nvPr/>
        </p:nvGrpSpPr>
        <p:grpSpPr>
          <a:xfrm>
            <a:off x="1659675" y="1208887"/>
            <a:ext cx="5824650" cy="1304925"/>
            <a:chOff x="1822925" y="2103562"/>
            <a:chExt cx="5824650" cy="1304925"/>
          </a:xfrm>
        </p:grpSpPr>
        <p:pic>
          <p:nvPicPr>
            <p:cNvPr descr="xeonFamily2-1.png" id="436" name="Shape 4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22925" y="2103562"/>
              <a:ext cx="2647950" cy="1304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eonFamily2.png" id="437" name="Shape 4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28125" y="2103562"/>
              <a:ext cx="3219450" cy="1304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8" name="Shape 438"/>
          <p:cNvSpPr txBox="1"/>
          <p:nvPr/>
        </p:nvSpPr>
        <p:spPr>
          <a:xfrm>
            <a:off x="545900" y="2706800"/>
            <a:ext cx="7983900" cy="21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1F497D"/>
                </a:solidFill>
              </a:rPr>
              <a:t>Lab Setup: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Intel’s Core Duo, Xeon Architecture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Each processor has two cores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The Xen hypervisor schedules between all processors on a server 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Each core then allocates processes on its pipeline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1F497D"/>
                </a:solidFill>
              </a:rPr>
              <a:t>Notes: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Multiple processes run on a single pipeline (SMT)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Relaxed memory model</a:t>
            </a:r>
            <a:br>
              <a:rPr lang="en"/>
            </a:br>
            <a:br>
              <a:rPr lang="en"/>
            </a:br>
            <a:br>
              <a:rPr lang="en"/>
            </a:b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are side channel attacks?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397750"/>
            <a:ext cx="8520600" cy="171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195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2100">
                <a:solidFill>
                  <a:srgbClr val="000000"/>
                </a:solidFill>
              </a:rPr>
              <a:t>Attacker can observe the target system. Must be ‘neighboring’ or co-located.</a:t>
            </a:r>
          </a:p>
          <a:p>
            <a:pPr indent="-36195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2100">
                <a:solidFill>
                  <a:srgbClr val="000000"/>
                </a:solidFill>
              </a:rPr>
              <a:t>Ability to </a:t>
            </a:r>
            <a:r>
              <a:rPr i="1" lang="en" sz="2100">
                <a:solidFill>
                  <a:srgbClr val="000000"/>
                </a:solidFill>
              </a:rPr>
              <a:t>repeatedly</a:t>
            </a:r>
            <a:r>
              <a:rPr lang="en" sz="2100">
                <a:solidFill>
                  <a:srgbClr val="000000"/>
                </a:solidFill>
              </a:rPr>
              <a:t> query the system for leaked artifacts.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Artifacts: changes in how a process interacts with the computer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311700" y="2981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 2: VM Processor Contention	</a:t>
            </a:r>
          </a:p>
        </p:txBody>
      </p:sp>
      <p:sp>
        <p:nvSpPr>
          <p:cNvPr id="444" name="Shape 444"/>
          <p:cNvSpPr/>
          <p:nvPr/>
        </p:nvSpPr>
        <p:spPr>
          <a:xfrm>
            <a:off x="497000" y="916675"/>
            <a:ext cx="7749300" cy="4048200"/>
          </a:xfrm>
          <a:prstGeom prst="rect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45" name="Shape 445"/>
          <p:cNvGrpSpPr/>
          <p:nvPr/>
        </p:nvGrpSpPr>
        <p:grpSpPr>
          <a:xfrm>
            <a:off x="771793" y="2137736"/>
            <a:ext cx="6903917" cy="528928"/>
            <a:chOff x="553350" y="2681975"/>
            <a:chExt cx="7738950" cy="598200"/>
          </a:xfrm>
        </p:grpSpPr>
        <p:sp>
          <p:nvSpPr>
            <p:cNvPr id="446" name="Shape 446"/>
            <p:cNvSpPr/>
            <p:nvPr/>
          </p:nvSpPr>
          <p:spPr>
            <a:xfrm>
              <a:off x="553350" y="2681975"/>
              <a:ext cx="1538100" cy="598200"/>
            </a:xfrm>
            <a:prstGeom prst="rect">
              <a:avLst/>
            </a:prstGeom>
            <a:solidFill>
              <a:srgbClr val="60BD24"/>
            </a:solidFill>
            <a:ln cap="flat" cmpd="sng" w="19050">
              <a:solidFill>
                <a:srgbClr val="00B0F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latin typeface="Metrophobic"/>
                  <a:ea typeface="Metrophobic"/>
                  <a:cs typeface="Metrophobic"/>
                  <a:sym typeface="Metrophobic"/>
                </a:rPr>
                <a:t>Process01</a:t>
              </a:r>
            </a:p>
          </p:txBody>
        </p:sp>
        <p:sp>
          <p:nvSpPr>
            <p:cNvPr id="447" name="Shape 447"/>
            <p:cNvSpPr/>
            <p:nvPr/>
          </p:nvSpPr>
          <p:spPr>
            <a:xfrm>
              <a:off x="2521000" y="2681975"/>
              <a:ext cx="1637400" cy="598200"/>
            </a:xfrm>
            <a:prstGeom prst="rect">
              <a:avLst/>
            </a:prstGeom>
            <a:solidFill>
              <a:srgbClr val="60BD24"/>
            </a:solidFill>
            <a:ln cap="flat" cmpd="sng" w="19050">
              <a:solidFill>
                <a:srgbClr val="00B0F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latin typeface="Metrophobic"/>
                  <a:ea typeface="Metrophobic"/>
                  <a:cs typeface="Metrophobic"/>
                  <a:sym typeface="Metrophobic"/>
                </a:rPr>
                <a:t>Process02</a:t>
              </a:r>
            </a:p>
          </p:txBody>
        </p:sp>
        <p:sp>
          <p:nvSpPr>
            <p:cNvPr id="448" name="Shape 448"/>
            <p:cNvSpPr/>
            <p:nvPr/>
          </p:nvSpPr>
          <p:spPr>
            <a:xfrm>
              <a:off x="4587950" y="2681975"/>
              <a:ext cx="1637400" cy="598200"/>
            </a:xfrm>
            <a:prstGeom prst="rect">
              <a:avLst/>
            </a:prstGeom>
            <a:solidFill>
              <a:srgbClr val="60BD24"/>
            </a:solidFill>
            <a:ln cap="flat" cmpd="sng" w="19050">
              <a:solidFill>
                <a:srgbClr val="00B0F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latin typeface="Metrophobic"/>
                  <a:ea typeface="Metrophobic"/>
                  <a:cs typeface="Metrophobic"/>
                  <a:sym typeface="Metrophobic"/>
                </a:rPr>
                <a:t>Process03</a:t>
              </a:r>
            </a:p>
          </p:txBody>
        </p:sp>
        <p:sp>
          <p:nvSpPr>
            <p:cNvPr id="449" name="Shape 449"/>
            <p:cNvSpPr/>
            <p:nvPr/>
          </p:nvSpPr>
          <p:spPr>
            <a:xfrm>
              <a:off x="6654900" y="2681975"/>
              <a:ext cx="1637400" cy="598200"/>
            </a:xfrm>
            <a:prstGeom prst="rect">
              <a:avLst/>
            </a:prstGeom>
            <a:solidFill>
              <a:srgbClr val="60BD24"/>
            </a:solidFill>
            <a:ln cap="flat" cmpd="sng" w="19050">
              <a:solidFill>
                <a:srgbClr val="00B0F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800">
                  <a:latin typeface="Metrophobic"/>
                  <a:ea typeface="Metrophobic"/>
                  <a:cs typeface="Metrophobic"/>
                  <a:sym typeface="Metrophobic"/>
                </a:rPr>
                <a:t>Process04</a:t>
              </a:r>
            </a:p>
          </p:txBody>
        </p:sp>
      </p:grpSp>
      <p:sp>
        <p:nvSpPr>
          <p:cNvPr id="450" name="Shape 450"/>
          <p:cNvSpPr/>
          <p:nvPr/>
        </p:nvSpPr>
        <p:spPr>
          <a:xfrm>
            <a:off x="583085" y="941963"/>
            <a:ext cx="7341600" cy="840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B0F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1043287" y="1050578"/>
            <a:ext cx="829200" cy="623399"/>
          </a:xfrm>
          <a:prstGeom prst="rect">
            <a:avLst/>
          </a:prstGeom>
          <a:noFill/>
          <a:ln cap="flat" cmpd="sng" w="19050">
            <a:solidFill>
              <a:srgbClr val="00B0F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VM</a:t>
            </a:r>
          </a:p>
        </p:txBody>
      </p:sp>
      <p:sp>
        <p:nvSpPr>
          <p:cNvPr id="452" name="Shape 452"/>
          <p:cNvSpPr/>
          <p:nvPr/>
        </p:nvSpPr>
        <p:spPr>
          <a:xfrm>
            <a:off x="2842881" y="1050578"/>
            <a:ext cx="829199" cy="623399"/>
          </a:xfrm>
          <a:prstGeom prst="rect">
            <a:avLst/>
          </a:prstGeom>
          <a:noFill/>
          <a:ln cap="flat" cmpd="sng" w="19050">
            <a:solidFill>
              <a:srgbClr val="00B0F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VM</a:t>
            </a:r>
          </a:p>
        </p:txBody>
      </p:sp>
      <p:sp>
        <p:nvSpPr>
          <p:cNvPr id="453" name="Shape 453"/>
          <p:cNvSpPr/>
          <p:nvPr/>
        </p:nvSpPr>
        <p:spPr>
          <a:xfrm>
            <a:off x="4686767" y="1050578"/>
            <a:ext cx="829200" cy="623399"/>
          </a:xfrm>
          <a:prstGeom prst="rect">
            <a:avLst/>
          </a:prstGeom>
          <a:noFill/>
          <a:ln cap="flat" cmpd="sng" w="19050">
            <a:solidFill>
              <a:srgbClr val="00B0F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VM</a:t>
            </a:r>
          </a:p>
        </p:txBody>
      </p:sp>
      <p:sp>
        <p:nvSpPr>
          <p:cNvPr id="454" name="Shape 454"/>
          <p:cNvSpPr/>
          <p:nvPr/>
        </p:nvSpPr>
        <p:spPr>
          <a:xfrm>
            <a:off x="6661254" y="1050578"/>
            <a:ext cx="829200" cy="623399"/>
          </a:xfrm>
          <a:prstGeom prst="rect">
            <a:avLst/>
          </a:prstGeom>
          <a:noFill/>
          <a:ln cap="flat" cmpd="sng" w="19050">
            <a:solidFill>
              <a:srgbClr val="00B0F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VM</a:t>
            </a:r>
          </a:p>
        </p:txBody>
      </p:sp>
      <p:cxnSp>
        <p:nvCxnSpPr>
          <p:cNvPr id="455" name="Shape 455"/>
          <p:cNvCxnSpPr>
            <a:stCxn id="451" idx="2"/>
            <a:endCxn id="446" idx="0"/>
          </p:cNvCxnSpPr>
          <p:nvPr/>
        </p:nvCxnSpPr>
        <p:spPr>
          <a:xfrm>
            <a:off x="1457887" y="1673978"/>
            <a:ext cx="0" cy="463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56" name="Shape 456"/>
          <p:cNvCxnSpPr/>
          <p:nvPr/>
        </p:nvCxnSpPr>
        <p:spPr>
          <a:xfrm>
            <a:off x="3257431" y="1673949"/>
            <a:ext cx="0" cy="463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57" name="Shape 457"/>
          <p:cNvCxnSpPr/>
          <p:nvPr/>
        </p:nvCxnSpPr>
        <p:spPr>
          <a:xfrm>
            <a:off x="5101317" y="1673949"/>
            <a:ext cx="0" cy="463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58" name="Shape 458"/>
          <p:cNvCxnSpPr/>
          <p:nvPr/>
        </p:nvCxnSpPr>
        <p:spPr>
          <a:xfrm>
            <a:off x="7075803" y="1673949"/>
            <a:ext cx="0" cy="463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9" name="Shape 459"/>
          <p:cNvSpPr/>
          <p:nvPr/>
        </p:nvSpPr>
        <p:spPr>
          <a:xfrm>
            <a:off x="583085" y="2890242"/>
            <a:ext cx="7341600" cy="1858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00B0F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2531657" y="3933538"/>
            <a:ext cx="3444300" cy="623400"/>
          </a:xfrm>
          <a:prstGeom prst="rect">
            <a:avLst/>
          </a:prstGeom>
          <a:noFill/>
          <a:ln cap="flat" cmpd="sng" w="19050">
            <a:solidFill>
              <a:srgbClr val="00B0F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Processor</a:t>
            </a:r>
          </a:p>
        </p:txBody>
      </p:sp>
      <p:sp>
        <p:nvSpPr>
          <p:cNvPr id="461" name="Shape 461"/>
          <p:cNvSpPr/>
          <p:nvPr/>
        </p:nvSpPr>
        <p:spPr>
          <a:xfrm>
            <a:off x="2531657" y="3272963"/>
            <a:ext cx="1680900" cy="623400"/>
          </a:xfrm>
          <a:prstGeom prst="rect">
            <a:avLst/>
          </a:prstGeom>
          <a:noFill/>
          <a:ln cap="flat" cmpd="sng" w="19050">
            <a:solidFill>
              <a:srgbClr val="00B0F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Core01</a:t>
            </a:r>
          </a:p>
        </p:txBody>
      </p:sp>
      <p:sp>
        <p:nvSpPr>
          <p:cNvPr id="462" name="Shape 462"/>
          <p:cNvSpPr/>
          <p:nvPr/>
        </p:nvSpPr>
        <p:spPr>
          <a:xfrm>
            <a:off x="4295032" y="3272963"/>
            <a:ext cx="1680900" cy="623400"/>
          </a:xfrm>
          <a:prstGeom prst="rect">
            <a:avLst/>
          </a:prstGeom>
          <a:noFill/>
          <a:ln cap="flat" cmpd="sng" w="19050">
            <a:solidFill>
              <a:srgbClr val="00B0F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Core02</a:t>
            </a:r>
          </a:p>
        </p:txBody>
      </p:sp>
      <p:cxnSp>
        <p:nvCxnSpPr>
          <p:cNvPr id="463" name="Shape 463"/>
          <p:cNvCxnSpPr>
            <a:stCxn id="446" idx="2"/>
            <a:endCxn id="461" idx="0"/>
          </p:cNvCxnSpPr>
          <p:nvPr/>
        </p:nvCxnSpPr>
        <p:spPr>
          <a:xfrm>
            <a:off x="1457863" y="2666664"/>
            <a:ext cx="1914300" cy="606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4" name="Shape 464"/>
          <p:cNvCxnSpPr>
            <a:endCxn id="461" idx="0"/>
          </p:cNvCxnSpPr>
          <p:nvPr/>
        </p:nvCxnSpPr>
        <p:spPr>
          <a:xfrm>
            <a:off x="3187007" y="2666963"/>
            <a:ext cx="185100" cy="606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5" name="Shape 465"/>
          <p:cNvCxnSpPr>
            <a:stCxn id="449" idx="2"/>
            <a:endCxn id="462" idx="0"/>
          </p:cNvCxnSpPr>
          <p:nvPr/>
        </p:nvCxnSpPr>
        <p:spPr>
          <a:xfrm flipH="1">
            <a:off x="5135448" y="2666664"/>
            <a:ext cx="1809900" cy="606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6" name="Shape 466"/>
          <p:cNvCxnSpPr>
            <a:stCxn id="448" idx="2"/>
            <a:endCxn id="462" idx="0"/>
          </p:cNvCxnSpPr>
          <p:nvPr/>
        </p:nvCxnSpPr>
        <p:spPr>
          <a:xfrm>
            <a:off x="5101422" y="2666664"/>
            <a:ext cx="34200" cy="6063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67" name="Shape 467"/>
          <p:cNvSpPr txBox="1"/>
          <p:nvPr/>
        </p:nvSpPr>
        <p:spPr>
          <a:xfrm>
            <a:off x="714511" y="3272974"/>
            <a:ext cx="14868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SMT Optimizes Shared Hardware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6332477" y="3196774"/>
            <a:ext cx="14868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Pipeline Executing Instructions From Foreign Applications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311700" y="29815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 2: VM Processor Contention	</a:t>
            </a:r>
          </a:p>
        </p:txBody>
      </p:sp>
      <p:pic>
        <p:nvPicPr>
          <p:cNvPr descr="ceef72d9d0.png"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047" y="993498"/>
            <a:ext cx="2879699" cy="35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 2: Measuring the Pipeline</a:t>
            </a:r>
          </a:p>
        </p:txBody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311700" y="1152475"/>
            <a:ext cx="8520600" cy="87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Sources &amp; Paper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http://www.sophia.re/SC</a:t>
            </a:r>
            <a:r>
              <a:rPr lang="en">
                <a:solidFill>
                  <a:srgbClr val="000000"/>
                </a:solidFill>
              </a:rPr>
              <a:t>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Demo 2: Results</a:t>
            </a:r>
          </a:p>
        </p:txBody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Process changes signature of queried hardware unit over time</a:t>
            </a:r>
          </a:p>
        </p:txBody>
      </p:sp>
      <p:pic>
        <p:nvPicPr>
          <p:cNvPr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975" y="1739812"/>
            <a:ext cx="4772025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 2: Results</a:t>
            </a:r>
          </a:p>
        </p:txBody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311700" y="1152475"/>
            <a:ext cx="8520600" cy="87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1F497D"/>
                </a:solidFill>
              </a:rPr>
              <a:t>Benefits: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Harder for a intelligent hypervisor to detect, quiet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Eavesdropping sufficiently mutilates channel 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System artifacts sent and queried dynamically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Not affected by cache misses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Channel amplified with system noise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Side channel attacks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Side channel mediums: Hardware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Vulnerabilities in the cloud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Demo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b="1" lang="en">
                <a:solidFill>
                  <a:schemeClr val="dk1"/>
                </a:solidFill>
              </a:rPr>
              <a:t>Defenses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The future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Defensive mechanisms: Hardware </a:t>
            </a:r>
          </a:p>
        </p:txBody>
      </p:sp>
      <p:sp>
        <p:nvSpPr>
          <p:cNvPr id="505" name="Shape 505"/>
          <p:cNvSpPr txBox="1"/>
          <p:nvPr>
            <p:ph idx="1" type="body"/>
          </p:nvPr>
        </p:nvSpPr>
        <p:spPr>
          <a:xfrm>
            <a:off x="311700" y="1152475"/>
            <a:ext cx="4279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1F497D"/>
                </a:solidFill>
              </a:rPr>
              <a:t>Protected Resource Ownership: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Isolating VM’s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Turn off hyperthreading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Blacklisting resources for concurrent threads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Downside: removes optimizations or benefits of the cloud</a:t>
            </a:r>
            <a:br>
              <a:rPr lang="en">
                <a:solidFill>
                  <a:srgbClr val="000000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Fort_Ligonier_Defenses_060512.jpg" id="506" name="Shape 5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300" y="1588675"/>
            <a:ext cx="3966099" cy="265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Defensive mechanisms: Hypervisor</a:t>
            </a:r>
          </a:p>
        </p:txBody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1F497D"/>
                </a:solidFill>
              </a:rPr>
              <a:t>Anomaly detection: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Specification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Pattern recognition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Records average OoOE patterns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Predicts what to expect</a:t>
            </a:r>
            <a:br>
              <a:rPr lang="en">
                <a:solidFill>
                  <a:srgbClr val="000000"/>
                </a:solidFill>
              </a:rPr>
            </a:b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Defensive mechanisms: Software</a:t>
            </a:r>
          </a:p>
        </p:txBody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1F497D"/>
                </a:solidFill>
              </a:rPr>
              <a:t>Control Flow Changes: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Hardening software with </a:t>
            </a:r>
            <a:r>
              <a:rPr i="1" lang="en">
                <a:solidFill>
                  <a:srgbClr val="000000"/>
                </a:solidFill>
              </a:rPr>
              <a:t>Noise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Force specific execution patterns (i.e. constant time loops, ...)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Avoid using certain resources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Downside: compiler, hardware optimizations lost</a:t>
            </a:r>
            <a:br>
              <a:rPr lang="en">
                <a:solidFill>
                  <a:srgbClr val="000000"/>
                </a:solidFill>
              </a:rPr>
            </a:br>
          </a:p>
        </p:txBody>
      </p:sp>
      <p:pic>
        <p:nvPicPr>
          <p:cNvPr descr="Noisecore.png"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150" y="2681350"/>
            <a:ext cx="20955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Side channel attacks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Side channel mediums: Hardware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Vulnerabilities in the cloud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Demo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Defenses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b="1" lang="en">
                <a:solidFill>
                  <a:schemeClr val="dk1"/>
                </a:solidFill>
              </a:rPr>
              <a:t>The future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Variety of Side Channels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100">
                <a:solidFill>
                  <a:schemeClr val="dk1"/>
                </a:solidFill>
              </a:rPr>
              <a:t>Different target systems implies different methods for observing.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Fault attacks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Requires access to the hardware.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Simple power analysis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Requires proximity to the system.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Power consumption measurement mapped to behavior.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Different power analysis 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Requires proximity to the system.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Statistics and error correction gathered over time.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Timing attacks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Requires same process co-location. </a:t>
            </a:r>
          </a:p>
          <a:p>
            <a:pPr indent="-228600" lvl="1" marL="9144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">
                <a:solidFill>
                  <a:schemeClr val="dk1"/>
                </a:solidFill>
              </a:rPr>
              <a:t>Network packet delivery, cache misses, resource contention.</a:t>
            </a:r>
          </a:p>
        </p:txBody>
      </p:sp>
      <p:pic>
        <p:nvPicPr>
          <p:cNvPr descr="laser-fault-injection.png"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150" y="1556625"/>
            <a:ext cx="5216200" cy="26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Future in the Cloud </a:t>
            </a:r>
          </a:p>
        </p:txBody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1F497D"/>
                </a:solidFill>
              </a:rPr>
              <a:t>Side Channel Potential: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More resource sharing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More dynamic optimizations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Virtualization more popular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Malware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1F497D"/>
                </a:solidFill>
              </a:rPr>
              <a:t>Things to Consider: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Cloud Side Channels apply to anything with virtualization (i.e. VM’s)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Hypervisors are easy targets: Vulnerable host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i.e. “Xenpwn”, paravirtualized driver attack: INFILTRATECon 2016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What is a side channel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Primitives for hardware based side channels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Co-location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Medium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Transmit the artifact</a:t>
            </a:r>
          </a:p>
          <a:p>
            <a:pPr indent="-228600" lvl="1" marL="9144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Record/ observe the artifact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Different mediums in the cloud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Variety of possible attacks 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Cross VM and process</a:t>
            </a:r>
          </a:p>
        </p:txBody>
      </p:sp>
      <p:pic>
        <p:nvPicPr>
          <p:cNvPr descr="4a47a0db6e60853dedfcfdf08a5ca249.png"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675" y="2046873"/>
            <a:ext cx="4160300" cy="277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Acknowledgements</a:t>
            </a:r>
          </a:p>
        </p:txBody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Jeremy Blackthorne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RPISEC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Trail of Bits</a:t>
            </a:r>
            <a:br>
              <a:rPr lang="en">
                <a:solidFill>
                  <a:srgbClr val="000000"/>
                </a:solidFill>
              </a:rPr>
            </a:br>
          </a:p>
        </p:txBody>
      </p:sp>
      <p:pic>
        <p:nvPicPr>
          <p:cNvPr descr="logo.png"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7" y="3197400"/>
            <a:ext cx="4524375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B_Grey.jpg" id="546" name="Shape 5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375" y="1017725"/>
            <a:ext cx="3490125" cy="20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Any Questions?</a:t>
            </a:r>
          </a:p>
        </p:txBody>
      </p:sp>
      <p:pic>
        <p:nvPicPr>
          <p:cNvPr descr="bgt4MXL.gif"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875" y="1017725"/>
            <a:ext cx="3810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>
            <p:ph idx="1" type="body"/>
          </p:nvPr>
        </p:nvSpPr>
        <p:spPr>
          <a:xfrm>
            <a:off x="311700" y="3903900"/>
            <a:ext cx="3373200" cy="123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IRC: quend                       Email: </a:t>
            </a:r>
            <a:r>
              <a:rPr lang="en" u="sng">
                <a:solidFill>
                  <a:schemeClr val="hlink"/>
                </a:solidFill>
                <a:hlinkClick r:id="rId4"/>
              </a:rPr>
              <a:t>sophia@trailofbits.com</a:t>
            </a:r>
            <a:r>
              <a:rPr lang="en"/>
              <a:t> </a:t>
            </a:r>
            <a:r>
              <a:rPr lang="en">
                <a:solidFill>
                  <a:srgbClr val="000000"/>
                </a:solidFill>
              </a:rPr>
              <a:t>Website: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http://sophia.re/SC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type="title"/>
          </p:nvPr>
        </p:nvSpPr>
        <p:spPr>
          <a:xfrm>
            <a:off x="457200" y="213984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B0F0"/>
              </a:buClr>
              <a:buSzPct val="25000"/>
              <a:buFont typeface="Calibri"/>
              <a:buNone/>
            </a:pPr>
            <a:r>
              <a:rPr lang="en" sz="4400">
                <a:latin typeface="Metrophobic"/>
                <a:ea typeface="Metrophobic"/>
                <a:cs typeface="Metrophobic"/>
                <a:sym typeface="Metrophobic"/>
              </a:rPr>
              <a:t>References</a:t>
            </a:r>
          </a:p>
        </p:txBody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Metrophobic"/>
            </a:pPr>
            <a:r>
              <a:rPr lang="en" sz="1200">
                <a:solidFill>
                  <a:srgbClr val="000000"/>
                </a:solidFill>
                <a:latin typeface="Metrophobic"/>
                <a:ea typeface="Metrophobic"/>
                <a:cs typeface="Metrophobic"/>
                <a:sym typeface="Metrophobic"/>
                <a:hlinkClick r:id="rId3"/>
              </a:rPr>
              <a:t>https://www.usenix.org/system/files/conference/usenixsecurity14/sec14-paper-yarom.pdf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Metrophobic"/>
            </a:pPr>
            <a:r>
              <a:rPr lang="en" sz="1200">
                <a:solidFill>
                  <a:srgbClr val="000000"/>
                </a:solidFill>
                <a:latin typeface="Metrophobic"/>
                <a:ea typeface="Metrophobic"/>
                <a:cs typeface="Metrophobic"/>
                <a:sym typeface="Metrophobic"/>
                <a:hlinkClick r:id="rId4"/>
              </a:rPr>
              <a:t>http://bartoszmilewski.com/2008/11/05/who-ordered-memory-fences-on-an-x86/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Metrophobic"/>
            </a:pPr>
            <a:r>
              <a:rPr lang="en" sz="1200">
                <a:solidFill>
                  <a:srgbClr val="000000"/>
                </a:solidFill>
                <a:latin typeface="Metrophobic"/>
                <a:ea typeface="Metrophobic"/>
                <a:cs typeface="Metrophobic"/>
                <a:sym typeface="Metrophobic"/>
                <a:hlinkClick r:id="rId5"/>
              </a:rPr>
              <a:t>http://preshing.com/20120913/acquire-and-release-semantics/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Metrophobic"/>
            </a:pPr>
            <a:r>
              <a:rPr lang="en" sz="1200">
                <a:solidFill>
                  <a:srgbClr val="000000"/>
                </a:solidFill>
                <a:latin typeface="Metrophobic"/>
                <a:ea typeface="Metrophobic"/>
                <a:cs typeface="Metrophobic"/>
                <a:sym typeface="Metrophobic"/>
                <a:hlinkClick r:id="rId6"/>
              </a:rPr>
              <a:t>http://www.intel.com/Assets/en_US/PDF/manual/253668.pdf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Metrophobic"/>
            </a:pPr>
            <a:r>
              <a:rPr lang="en" sz="1200">
                <a:solidFill>
                  <a:srgbClr val="000000"/>
                </a:solidFill>
                <a:latin typeface="Metrophobic"/>
                <a:ea typeface="Metrophobic"/>
                <a:cs typeface="Metrophobic"/>
                <a:sym typeface="Metrophobic"/>
                <a:hlinkClick r:id="rId7"/>
              </a:rPr>
              <a:t>http://preshing.com/20120930/weak-vs-strong-memory-models/</a:t>
            </a: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Metrophobic"/>
            </a:pPr>
            <a:r>
              <a:rPr lang="en" sz="1200">
                <a:solidFill>
                  <a:srgbClr val="000000"/>
                </a:solidFill>
                <a:latin typeface="Metrophobic"/>
                <a:ea typeface="Metrophobic"/>
                <a:cs typeface="Metrophobic"/>
                <a:sym typeface="Metrophobic"/>
                <a:hlinkClick r:id="rId8"/>
              </a:rPr>
              <a:t>http://en.wikipedia.org/wiki/Memory_barrier#An_illustrative_example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Metrophobic"/>
            </a:pPr>
            <a:r>
              <a:rPr lang="en" sz="1200">
                <a:solidFill>
                  <a:srgbClr val="000000"/>
                </a:solidFill>
                <a:latin typeface="Metrophobic"/>
                <a:ea typeface="Metrophobic"/>
                <a:cs typeface="Metrophobic"/>
                <a:sym typeface="Metrophobic"/>
                <a:hlinkClick r:id="rId9"/>
              </a:rPr>
              <a:t>http://preshing.com/20120710/memory-barriers-are-like-source-control-operations/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Metrophobic"/>
            </a:pPr>
            <a:r>
              <a:rPr lang="en" sz="12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http://gauss.ececs.uc.edu/Courses/c653/lectures/SideC/intro.pdf</a:t>
            </a:r>
          </a:p>
          <a:p>
            <a:pPr indent="-304800" lvl="0" marL="457200" rtl="0">
              <a:lnSpc>
                <a:spcPct val="100000"/>
              </a:lnSpc>
              <a:spcBef>
                <a:spcPts val="0"/>
              </a:spcBef>
              <a:buSzPct val="100000"/>
              <a:buFont typeface="Metrophobic"/>
            </a:pPr>
            <a:r>
              <a:rPr lang="en" sz="1200">
                <a:solidFill>
                  <a:srgbClr val="000000"/>
                </a:solidFill>
                <a:latin typeface="Metrophobic"/>
                <a:ea typeface="Metrophobic"/>
                <a:cs typeface="Metrophobic"/>
                <a:sym typeface="Metrophobic"/>
              </a:rPr>
              <a:t>https://www.ernw.de/download/xenpwn.pdf</a:t>
            </a:r>
          </a:p>
        </p:txBody>
      </p:sp>
      <p:sp>
        <p:nvSpPr>
          <p:cNvPr id="560" name="Shape 560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40000"/>
              <a:buFont typeface="Arial"/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SzPct val="140000"/>
              <a:buFont typeface="Arial"/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SzPct val="140000"/>
              <a:buFont typeface="Arial"/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SzPct val="140000"/>
              <a:buFont typeface="Arial"/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SzPct val="140000"/>
              <a:buFont typeface="Arial"/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SzPct val="140000"/>
              <a:buFont typeface="Arial"/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SzPct val="140000"/>
              <a:buFont typeface="Arial"/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SzPct val="140000"/>
              <a:buFont typeface="Arial"/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Clr>
                <a:srgbClr val="000000"/>
              </a:buClr>
              <a:buSzPct val="14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311700" y="2179050"/>
            <a:ext cx="8520600" cy="78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/>
              <a:t>Extra Slides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Receiver: Record out of order executions</a:t>
            </a:r>
          </a:p>
        </p:txBody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int X,Y,count_OoOE;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….initialize semaphores Sema1 &amp; Sema2…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pthread_t thread1, thread2;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pthread_create(&amp;threadN, NULL, threadNFunc, NULL);</a:t>
            </a:r>
            <a:br>
              <a:rPr lang="en">
                <a:solidFill>
                  <a:srgbClr val="000000"/>
                </a:solidFill>
              </a:rPr>
            </a:b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for (int iterations = 1; ; iterations++)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       X,Y = 0;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       sem_post(beginSema1 &amp; beginSema2);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       sem_wait(endSema1 &amp; endSema2);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      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 if (r1 == 0 &amp;&amp; r2 == 0)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 	count_OoOE ++;</a:t>
            </a:r>
            <a:br>
              <a:rPr lang="en">
                <a:solidFill>
                  <a:srgbClr val="000000"/>
                </a:solidFill>
              </a:rPr>
            </a:b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Details of Demo 2: Pipeline Side Channel Setup</a:t>
            </a:r>
          </a:p>
        </p:txBody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311700" y="1152475"/>
            <a:ext cx="45459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Scheduler Xen hypervisor: Popular commercial IaaS platforms </a:t>
            </a:r>
            <a:br>
              <a:rPr lang="en"/>
            </a:br>
          </a:p>
          <a:p>
            <a:pPr lvl="0">
              <a:spcBef>
                <a:spcPts val="0"/>
              </a:spcBef>
              <a:buNone/>
            </a:pPr>
            <a:r>
              <a:rPr lang="en"/>
              <a:t>Xeon Processors </a:t>
            </a:r>
            <a:br>
              <a:rPr lang="en"/>
            </a:br>
            <a:r>
              <a:rPr lang="en"/>
              <a:t>Shared multi-core/ multi-processor hardware </a:t>
            </a:r>
            <a:br>
              <a:rPr lang="en"/>
            </a:br>
            <a:r>
              <a:rPr lang="en"/>
              <a:t>8 logical CPU’s/ 4 cores</a:t>
            </a:r>
            <a:br>
              <a:rPr lang="en"/>
            </a:br>
            <a:r>
              <a:rPr lang="en"/>
              <a:t>6 virtual machines (VM’s)</a:t>
            </a:r>
            <a:br>
              <a:rPr lang="en"/>
            </a:br>
            <a:r>
              <a:rPr lang="en"/>
              <a:t>Parallel Processing/ Simultaneous Multi-Threading On (SMT)</a:t>
            </a:r>
            <a:br>
              <a:rPr lang="en"/>
            </a:br>
          </a:p>
        </p:txBody>
      </p:sp>
      <p:pic>
        <p:nvPicPr>
          <p:cNvPr descr="intel_xeon_5500.jpg" id="578" name="Shape 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0" y="1514462"/>
            <a:ext cx="428625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Details for Demo 2: Pipeline Reordering</a:t>
            </a:r>
          </a:p>
        </p:txBody>
      </p:sp>
      <p:pic>
        <p:nvPicPr>
          <p:cNvPr id="584" name="Shape 5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850" y="1626475"/>
            <a:ext cx="5886150" cy="25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Details for Demo 2: Pipeline Reordering</a:t>
            </a:r>
          </a:p>
        </p:txBody>
      </p:sp>
      <p:pic>
        <p:nvPicPr>
          <p:cNvPr id="590" name="Shape 5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600" y="1305811"/>
            <a:ext cx="3967199" cy="333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Example targeting Cryptography 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11700" y="1152475"/>
            <a:ext cx="3896400" cy="219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“In cryptography, a side-channel attack is any attack based on information gained from the physical implementation of a cryptosystem”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Medium matters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Attackers have ability to measure system as black box</a:t>
            </a:r>
            <a:br>
              <a:rPr lang="en">
                <a:solidFill>
                  <a:srgbClr val="000000"/>
                </a:solidFill>
              </a:rPr>
            </a:br>
            <a:br>
              <a:rPr lang="en">
                <a:solidFill>
                  <a:srgbClr val="000000"/>
                </a:solidFill>
              </a:rPr>
            </a:br>
            <a:br>
              <a:rPr lang="en">
                <a:solidFill>
                  <a:srgbClr val="000000"/>
                </a:solidFill>
              </a:rPr>
            </a:br>
          </a:p>
        </p:txBody>
      </p:sp>
      <p:pic>
        <p:nvPicPr>
          <p:cNvPr descr="cryptographyfig2.jpg"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800" y="1260700"/>
            <a:ext cx="40005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5413600" y="3116250"/>
            <a:ext cx="31959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RSA bits leaked through Power Analysis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2011900" y="1956175"/>
            <a:ext cx="2115300" cy="2047200"/>
          </a:xfrm>
          <a:prstGeom prst="bracePair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happens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Information gained through recordable changes in the system</a:t>
            </a:r>
            <a:br>
              <a:rPr lang="en">
                <a:solidFill>
                  <a:srgbClr val="000000"/>
                </a:solidFill>
              </a:rPr>
            </a:br>
          </a:p>
        </p:txBody>
      </p:sp>
      <p:sp>
        <p:nvSpPr>
          <p:cNvPr id="111" name="Shape 111"/>
          <p:cNvSpPr/>
          <p:nvPr/>
        </p:nvSpPr>
        <p:spPr>
          <a:xfrm>
            <a:off x="2341750" y="2342875"/>
            <a:ext cx="1478400" cy="12798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RSA Implementation: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The Black Box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2546350" y="1725175"/>
            <a:ext cx="10464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t = n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1602475" y="2604450"/>
            <a:ext cx="329700" cy="14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P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4286550" y="2661325"/>
            <a:ext cx="8757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rgbClr val="222222"/>
                </a:solidFill>
                <a:highlight>
                  <a:srgbClr val="FFFFFF"/>
                </a:highlight>
              </a:rPr>
              <a:t>&gt; T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5697925" y="2284225"/>
            <a:ext cx="2115300" cy="139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Powered sampled at even intervals across time.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Basic side channel requirements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152475"/>
            <a:ext cx="3725700" cy="1634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1950" lvl="0" marL="45720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100">
                <a:solidFill>
                  <a:srgbClr val="000000"/>
                </a:solidFill>
              </a:rPr>
              <a:t>Medium agnostic</a:t>
            </a:r>
          </a:p>
          <a:p>
            <a:pPr indent="-36195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2100">
                <a:solidFill>
                  <a:srgbClr val="000000"/>
                </a:solidFill>
              </a:rPr>
              <a:t>Side channels require 3 primitives:</a:t>
            </a:r>
            <a:br>
              <a:rPr lang="en" sz="2100">
                <a:solidFill>
                  <a:srgbClr val="000000"/>
                </a:solidFill>
              </a:rPr>
            </a:br>
            <a:r>
              <a:rPr lang="en" sz="2100">
                <a:solidFill>
                  <a:srgbClr val="000000"/>
                </a:solidFill>
              </a:rPr>
              <a:t>	- Transmit</a:t>
            </a:r>
            <a:br>
              <a:rPr lang="en" sz="2100">
                <a:solidFill>
                  <a:srgbClr val="000000"/>
                </a:solidFill>
              </a:rPr>
            </a:br>
            <a:r>
              <a:rPr lang="en" sz="2100">
                <a:solidFill>
                  <a:srgbClr val="000000"/>
                </a:solidFill>
              </a:rPr>
              <a:t>	- Receive</a:t>
            </a:r>
            <a:br>
              <a:rPr lang="en" sz="2100">
                <a:solidFill>
                  <a:srgbClr val="000000"/>
                </a:solidFill>
              </a:rPr>
            </a:br>
            <a:r>
              <a:rPr lang="en" sz="2100">
                <a:solidFill>
                  <a:srgbClr val="000000"/>
                </a:solidFill>
              </a:rPr>
              <a:t>	- Shared environment</a:t>
            </a:r>
            <a:br>
              <a:rPr lang="en" sz="2100">
                <a:solidFill>
                  <a:srgbClr val="000000"/>
                </a:solidFill>
              </a:rPr>
            </a:br>
          </a:p>
        </p:txBody>
      </p:sp>
      <p:sp>
        <p:nvSpPr>
          <p:cNvPr id="122" name="Shape 122"/>
          <p:cNvSpPr/>
          <p:nvPr/>
        </p:nvSpPr>
        <p:spPr>
          <a:xfrm>
            <a:off x="4426025" y="3603107"/>
            <a:ext cx="4232700" cy="961800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3" name="Shape 123"/>
          <p:cNvCxnSpPr>
            <a:stCxn id="124" idx="2"/>
            <a:endCxn id="125" idx="0"/>
          </p:cNvCxnSpPr>
          <p:nvPr/>
        </p:nvCxnSpPr>
        <p:spPr>
          <a:xfrm>
            <a:off x="5371900" y="3220800"/>
            <a:ext cx="1149600" cy="6081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6" name="Shape 126"/>
          <p:cNvCxnSpPr>
            <a:stCxn id="125" idx="0"/>
            <a:endCxn id="127" idx="2"/>
          </p:cNvCxnSpPr>
          <p:nvPr/>
        </p:nvCxnSpPr>
        <p:spPr>
          <a:xfrm flipH="1" rot="10800000">
            <a:off x="6521543" y="3220800"/>
            <a:ext cx="1191300" cy="608100"/>
          </a:xfrm>
          <a:prstGeom prst="straightConnector1">
            <a:avLst/>
          </a:prstGeom>
          <a:noFill/>
          <a:ln cap="flat" cmpd="sng" w="28575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" name="Shape 124"/>
          <p:cNvSpPr/>
          <p:nvPr/>
        </p:nvSpPr>
        <p:spPr>
          <a:xfrm>
            <a:off x="4426000" y="1713300"/>
            <a:ext cx="1891800" cy="1507500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6766943" y="1713300"/>
            <a:ext cx="1891800" cy="1507500"/>
          </a:xfrm>
          <a:prstGeom prst="rect">
            <a:avLst/>
          </a:prstGeom>
          <a:noFill/>
          <a:ln cap="flat" cmpd="sng" w="28575">
            <a:solidFill>
              <a:srgbClr val="00B0F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4612450" y="1856842"/>
            <a:ext cx="1518900" cy="1220400"/>
          </a:xfrm>
          <a:prstGeom prst="rect">
            <a:avLst/>
          </a:prstGeom>
          <a:solidFill>
            <a:srgbClr val="60BD24"/>
          </a:solidFill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“Transmitor”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leak artifacts</a:t>
            </a:r>
          </a:p>
        </p:txBody>
      </p:sp>
      <p:sp>
        <p:nvSpPr>
          <p:cNvPr id="129" name="Shape 129"/>
          <p:cNvSpPr/>
          <p:nvPr/>
        </p:nvSpPr>
        <p:spPr>
          <a:xfrm>
            <a:off x="6953400" y="1856842"/>
            <a:ext cx="1518900" cy="1220400"/>
          </a:xfrm>
          <a:prstGeom prst="rect">
            <a:avLst/>
          </a:prstGeom>
          <a:solidFill>
            <a:srgbClr val="60BD24"/>
          </a:solidFill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“Receiver”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Metrophobic"/>
                <a:ea typeface="Metrophobic"/>
                <a:cs typeface="Metrophobic"/>
                <a:sym typeface="Metrophobic"/>
              </a:rPr>
              <a:t>measure artifacts</a:t>
            </a:r>
          </a:p>
        </p:txBody>
      </p:sp>
      <p:sp>
        <p:nvSpPr>
          <p:cNvPr id="130" name="Shape 130"/>
          <p:cNvSpPr/>
          <p:nvPr/>
        </p:nvSpPr>
        <p:spPr>
          <a:xfrm>
            <a:off x="5097450" y="3828850"/>
            <a:ext cx="3036600" cy="564600"/>
          </a:xfrm>
          <a:prstGeom prst="rect">
            <a:avLst/>
          </a:prstGeom>
          <a:solidFill>
            <a:srgbClr val="60BD24"/>
          </a:solidFill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800">
                <a:latin typeface="Metrophobic"/>
                <a:ea typeface="Metrophobic"/>
                <a:cs typeface="Metrophobic"/>
                <a:sym typeface="Metrophobic"/>
              </a:rPr>
              <a:t>Shared Enviornment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4426000" y="1151462"/>
            <a:ext cx="1891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Target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6766950" y="1151450"/>
            <a:ext cx="18918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Malicious actor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